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59" r:id="rId2"/>
    <p:sldId id="273" r:id="rId3"/>
    <p:sldId id="279" r:id="rId4"/>
    <p:sldId id="302" r:id="rId5"/>
    <p:sldId id="263" r:id="rId6"/>
    <p:sldId id="303" r:id="rId7"/>
    <p:sldId id="264" r:id="rId8"/>
    <p:sldId id="307" r:id="rId9"/>
    <p:sldId id="308" r:id="rId10"/>
    <p:sldId id="311" r:id="rId11"/>
    <p:sldId id="309" r:id="rId12"/>
    <p:sldId id="312" r:id="rId13"/>
    <p:sldId id="310" r:id="rId14"/>
    <p:sldId id="316" r:id="rId15"/>
    <p:sldId id="319" r:id="rId16"/>
    <p:sldId id="318" r:id="rId17"/>
    <p:sldId id="320" r:id="rId18"/>
    <p:sldId id="321" r:id="rId19"/>
    <p:sldId id="313" r:id="rId20"/>
    <p:sldId id="314" r:id="rId21"/>
    <p:sldId id="315" r:id="rId22"/>
    <p:sldId id="271" r:id="rId23"/>
    <p:sldId id="324" r:id="rId24"/>
    <p:sldId id="323" r:id="rId25"/>
    <p:sldId id="268" r:id="rId26"/>
    <p:sldId id="305" r:id="rId27"/>
    <p:sldId id="269" r:id="rId28"/>
    <p:sldId id="270" r:id="rId29"/>
    <p:sldId id="306" r:id="rId30"/>
    <p:sldId id="304" r:id="rId31"/>
  </p:sldIdLst>
  <p:sldSz cx="13442950" cy="7561263"/>
  <p:notesSz cx="9144000" cy="6858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423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větlý sty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Střední sty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76499" autoAdjust="0"/>
  </p:normalViewPr>
  <p:slideViewPr>
    <p:cSldViewPr>
      <p:cViewPr varScale="1">
        <p:scale>
          <a:sx n="58" d="100"/>
          <a:sy n="58" d="100"/>
        </p:scale>
        <p:origin x="1603" y="53"/>
      </p:cViewPr>
      <p:guideLst>
        <p:guide orient="horz" pos="2382"/>
        <p:guide pos="4234"/>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09" d="100"/>
          <a:sy n="109" d="100"/>
        </p:scale>
        <p:origin x="178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F7D874D7-05A4-EE66-1CA8-F921736205E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cs-CZ"/>
          </a:p>
        </p:txBody>
      </p:sp>
      <p:sp>
        <p:nvSpPr>
          <p:cNvPr id="3" name="Zástupný symbol pro datum 2">
            <a:extLst>
              <a:ext uri="{FF2B5EF4-FFF2-40B4-BE49-F238E27FC236}">
                <a16:creationId xmlns:a16="http://schemas.microsoft.com/office/drawing/2014/main" id="{9FE8B9EB-BEB8-8BE6-0E68-D26D9D0B1A3D}"/>
              </a:ext>
            </a:extLst>
          </p:cNvPr>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B78E37-F378-4BC4-BC3E-3E916A56F8CC}" type="datetimeFigureOut">
              <a:rPr lang="cs-CZ"/>
              <a:pPr>
                <a:defRPr/>
              </a:pPr>
              <a:t>21.10.2024</a:t>
            </a:fld>
            <a:endParaRPr lang="cs-CZ"/>
          </a:p>
        </p:txBody>
      </p:sp>
      <p:sp>
        <p:nvSpPr>
          <p:cNvPr id="4" name="Zástupný symbol pro zápatí 3">
            <a:extLst>
              <a:ext uri="{FF2B5EF4-FFF2-40B4-BE49-F238E27FC236}">
                <a16:creationId xmlns:a16="http://schemas.microsoft.com/office/drawing/2014/main" id="{DAC770D1-1A84-5D7D-3297-627C80C4CAE4}"/>
              </a:ext>
            </a:extLst>
          </p:cNvPr>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cs-CZ"/>
          </a:p>
        </p:txBody>
      </p:sp>
      <p:sp>
        <p:nvSpPr>
          <p:cNvPr id="5" name="Zástupný symbol pro číslo snímku 4">
            <a:extLst>
              <a:ext uri="{FF2B5EF4-FFF2-40B4-BE49-F238E27FC236}">
                <a16:creationId xmlns:a16="http://schemas.microsoft.com/office/drawing/2014/main" id="{91536377-9FF6-03D3-3560-7DFBD5F52936}"/>
              </a:ext>
            </a:extLst>
          </p:cNvPr>
          <p:cNvSpPr>
            <a:spLocks noGrp="1"/>
          </p:cNvSpPr>
          <p:nvPr>
            <p:ph type="sldNum" sz="quarter" idx="3"/>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7947FD1B-DD6D-4766-8282-D5114D07C613}" type="slidenum">
              <a:rPr lang="cs-CZ" altLang="cs-CZ"/>
              <a:pPr>
                <a:defRPr/>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CBEE4AE-E24E-E7E7-24B5-E3AFE778AF8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cs-CZ"/>
          </a:p>
        </p:txBody>
      </p:sp>
      <p:sp>
        <p:nvSpPr>
          <p:cNvPr id="3" name="Zástupný symbol pro datum 2">
            <a:extLst>
              <a:ext uri="{FF2B5EF4-FFF2-40B4-BE49-F238E27FC236}">
                <a16:creationId xmlns:a16="http://schemas.microsoft.com/office/drawing/2014/main" id="{66BF8658-9767-630B-FACD-311D5521463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BD5A3F5-1E53-4EA6-AA1F-46A49615ECCA}" type="datetimeFigureOut">
              <a:rPr lang="cs-CZ"/>
              <a:pPr>
                <a:defRPr/>
              </a:pPr>
              <a:t>21.10.2024</a:t>
            </a:fld>
            <a:endParaRPr lang="cs-CZ"/>
          </a:p>
        </p:txBody>
      </p:sp>
      <p:sp>
        <p:nvSpPr>
          <p:cNvPr id="4" name="Zástupný symbol pro obrázek snímku 3">
            <a:extLst>
              <a:ext uri="{FF2B5EF4-FFF2-40B4-BE49-F238E27FC236}">
                <a16:creationId xmlns:a16="http://schemas.microsoft.com/office/drawing/2014/main" id="{B70DDA92-C886-B860-D4B8-72116B067F84}"/>
              </a:ext>
            </a:extLst>
          </p:cNvPr>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A59C580A-B8A4-59F9-ECF4-4A00E6AC9B19}"/>
              </a:ext>
            </a:extLst>
          </p:cNvPr>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CA72C4B8-D7FE-45DB-1030-17167A1794C2}"/>
              </a:ext>
            </a:extLst>
          </p:cNvPr>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cs-CZ"/>
          </a:p>
        </p:txBody>
      </p:sp>
      <p:sp>
        <p:nvSpPr>
          <p:cNvPr id="7" name="Zástupný symbol pro číslo snímku 6">
            <a:extLst>
              <a:ext uri="{FF2B5EF4-FFF2-40B4-BE49-F238E27FC236}">
                <a16:creationId xmlns:a16="http://schemas.microsoft.com/office/drawing/2014/main" id="{F999B3EE-D594-3CAC-4E4B-6D5CA91AB9D7}"/>
              </a:ext>
            </a:extLst>
          </p:cNvPr>
          <p:cNvSpPr>
            <a:spLocks noGrp="1"/>
          </p:cNvSpPr>
          <p:nvPr>
            <p:ph type="sldNum" sz="quarter" idx="5"/>
          </p:nvPr>
        </p:nvSpPr>
        <p:spPr>
          <a:xfrm>
            <a:off x="5180013" y="6513513"/>
            <a:ext cx="3962400" cy="3429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DD9B85F1-0E31-4864-A297-F0727C71ECDF}"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Good morning, everybody</a:t>
            </a:r>
            <a:r>
              <a:rPr lang="cs-CZ" sz="1200" kern="1200" dirty="0">
                <a:solidFill>
                  <a:schemeClr val="tx1"/>
                </a:solidFill>
                <a:effectLst/>
                <a:latin typeface="+mn-lt"/>
                <a:ea typeface="+mn-ea"/>
                <a:cs typeface="+mn-cs"/>
              </a:rPr>
              <a:t>.</a:t>
            </a:r>
            <a:endParaRPr lang="en-US" dirty="0"/>
          </a:p>
          <a:p>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1</a:t>
            </a:fld>
            <a:endParaRPr lang="cs-CZ" altLang="cs-CZ"/>
          </a:p>
        </p:txBody>
      </p:sp>
    </p:spTree>
    <p:extLst>
      <p:ext uri="{BB962C8B-B14F-4D97-AF65-F5344CB8AC3E}">
        <p14:creationId xmlns:p14="http://schemas.microsoft.com/office/powerpoint/2010/main" val="932399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a:t>Th</a:t>
            </a:r>
            <a:r>
              <a:rPr lang="cs-CZ" dirty="0" err="1"/>
              <a:t>is</a:t>
            </a:r>
            <a:r>
              <a:rPr lang="en-US" dirty="0"/>
              <a:t> table summarizes the results of various feeding experiments with larval </a:t>
            </a:r>
            <a:r>
              <a:rPr lang="cs-CZ" dirty="0" err="1"/>
              <a:t>pikeperch</a:t>
            </a:r>
            <a:r>
              <a:rPr lang="en-US" dirty="0"/>
              <a:t>. It contains information on the types of food such as zooplankton, Artemia (unenriched and enriched), marine and freshwater larval food and casein </a:t>
            </a:r>
            <a:r>
              <a:rPr lang="cs-CZ" dirty="0" err="1"/>
              <a:t>based</a:t>
            </a:r>
            <a:r>
              <a:rPr lang="cs-CZ" dirty="0"/>
              <a:t>-</a:t>
            </a:r>
            <a:r>
              <a:rPr lang="en-US" dirty="0"/>
              <a:t>diet. Experiments lasted 12 to 35 days, with initial larval weights ranging from 0.3 to 8.1 mg and final weights ranging from 2.8 to </a:t>
            </a:r>
            <a:r>
              <a:rPr lang="cs-CZ" dirty="0"/>
              <a:t>238</a:t>
            </a:r>
            <a:r>
              <a:rPr lang="en-US" dirty="0"/>
              <a:t> mg. Larval survival rates varied from 24.8% to 77.4%. The table also shows the sources of these studies, which date from 1979 to 2020. The results show how different types of feed affect the growth and survival of </a:t>
            </a:r>
            <a:r>
              <a:rPr lang="cs-CZ" dirty="0" err="1"/>
              <a:t>pikeperch</a:t>
            </a:r>
            <a:r>
              <a:rPr lang="cs-CZ" dirty="0"/>
              <a:t> </a:t>
            </a:r>
            <a:r>
              <a:rPr lang="en-US" dirty="0"/>
              <a:t>larvae, which is crucial for </a:t>
            </a:r>
            <a:r>
              <a:rPr lang="en-US" dirty="0" err="1"/>
              <a:t>optimising</a:t>
            </a:r>
            <a:r>
              <a:rPr lang="en-US" dirty="0"/>
              <a:t> their nutrition in aquaculture</a:t>
            </a:r>
            <a:r>
              <a:rPr lang="cs-CZ" dirty="0"/>
              <a:t>.</a:t>
            </a: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10</a:t>
            </a:fld>
            <a:endParaRPr lang="cs-CZ" altLang="cs-CZ"/>
          </a:p>
        </p:txBody>
      </p:sp>
    </p:spTree>
    <p:extLst>
      <p:ext uri="{BB962C8B-B14F-4D97-AF65-F5344CB8AC3E}">
        <p14:creationId xmlns:p14="http://schemas.microsoft.com/office/powerpoint/2010/main" val="672528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en-US" dirty="0"/>
              <a:t>In order to maximize larval survival rates, different feeding strategies have been proposed that can combine several f</a:t>
            </a:r>
            <a:r>
              <a:rPr lang="cs-CZ" dirty="0" err="1"/>
              <a:t>ee</a:t>
            </a:r>
            <a:r>
              <a:rPr lang="en-US" dirty="0"/>
              <a:t>d types with each other. These food types are offered to the larvae either sequentially or simultaneously. Live f</a:t>
            </a:r>
            <a:r>
              <a:rPr lang="cs-CZ" dirty="0" err="1"/>
              <a:t>ee</a:t>
            </a:r>
            <a:r>
              <a:rPr lang="en-US" dirty="0"/>
              <a:t>d is often used to bridge the very early life stages, and at some point they switch to dry f</a:t>
            </a:r>
            <a:r>
              <a:rPr lang="cs-CZ" dirty="0" err="1"/>
              <a:t>ee</a:t>
            </a:r>
            <a:r>
              <a:rPr lang="en-US" dirty="0"/>
              <a:t>d in the form of </a:t>
            </a:r>
            <a:r>
              <a:rPr lang="en-US" dirty="0" err="1"/>
              <a:t>micropellets</a:t>
            </a:r>
            <a:r>
              <a:rPr lang="en-US" dirty="0"/>
              <a:t>. The timing of this transition (called "weaning") is extremely important for larval survival. </a:t>
            </a:r>
            <a:r>
              <a:rPr lang="en-US" dirty="0" err="1"/>
              <a:t>Kestemont</a:t>
            </a:r>
            <a:r>
              <a:rPr lang="en-US" dirty="0"/>
              <a:t> et al. (2007) found that the best time for weaning is 19 days after hatching, when the </a:t>
            </a:r>
            <a:r>
              <a:rPr lang="cs-CZ" dirty="0" err="1"/>
              <a:t>pikeperch</a:t>
            </a:r>
            <a:r>
              <a:rPr lang="cs-CZ" dirty="0"/>
              <a:t> </a:t>
            </a:r>
            <a:r>
              <a:rPr lang="en-US" dirty="0"/>
              <a:t>larvae are first fed Artemia. </a:t>
            </a:r>
            <a:r>
              <a:rPr lang="cs-CZ" dirty="0"/>
              <a:t>R</a:t>
            </a:r>
            <a:r>
              <a:rPr lang="en-US" dirty="0" err="1"/>
              <a:t>ecommend</a:t>
            </a:r>
            <a:r>
              <a:rPr lang="en-US" dirty="0"/>
              <a:t> a similar transition time to dry </a:t>
            </a:r>
            <a:r>
              <a:rPr lang="en-US" dirty="0" err="1"/>
              <a:t>micropellets</a:t>
            </a:r>
            <a:r>
              <a:rPr lang="en-US" dirty="0"/>
              <a:t> (15 or 16 days after hatching). When switching to this particular dry f</a:t>
            </a:r>
            <a:r>
              <a:rPr lang="cs-CZ" dirty="0" err="1"/>
              <a:t>ee</a:t>
            </a:r>
            <a:r>
              <a:rPr lang="en-US" dirty="0"/>
              <a:t>d, a so-called co-feeding phase can be used, where both microparticulate dry f</a:t>
            </a:r>
            <a:r>
              <a:rPr lang="cs-CZ" dirty="0" err="1"/>
              <a:t>ee</a:t>
            </a:r>
            <a:r>
              <a:rPr lang="en-US" dirty="0"/>
              <a:t>d and live f</a:t>
            </a:r>
            <a:r>
              <a:rPr lang="cs-CZ" dirty="0" err="1"/>
              <a:t>ee</a:t>
            </a:r>
            <a:r>
              <a:rPr lang="en-US" dirty="0"/>
              <a:t>d are used to facilitate the transition for the larvae. However, this co-feeding is not recommended by </a:t>
            </a:r>
            <a:r>
              <a:rPr lang="en-US" dirty="0" err="1"/>
              <a:t>Colchen</a:t>
            </a:r>
            <a:r>
              <a:rPr lang="en-US" dirty="0"/>
              <a:t> et al. (2020) for </a:t>
            </a:r>
            <a:r>
              <a:rPr lang="cs-CZ" dirty="0" err="1"/>
              <a:t>pikeperch</a:t>
            </a:r>
            <a:r>
              <a:rPr lang="en-US" dirty="0"/>
              <a:t>. </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11</a:t>
            </a:fld>
            <a:endParaRPr lang="cs-CZ" altLang="cs-CZ"/>
          </a:p>
        </p:txBody>
      </p:sp>
    </p:spTree>
    <p:extLst>
      <p:ext uri="{BB962C8B-B14F-4D97-AF65-F5344CB8AC3E}">
        <p14:creationId xmlns:p14="http://schemas.microsoft.com/office/powerpoint/2010/main" val="3186965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In </a:t>
            </a:r>
            <a:r>
              <a:rPr lang="en-US" dirty="0"/>
              <a:t>addition to the timing of the transition, the duration of the process is also important. </a:t>
            </a:r>
            <a:r>
              <a:rPr lang="en-US" dirty="0" err="1"/>
              <a:t>Colchen</a:t>
            </a:r>
            <a:r>
              <a:rPr lang="en-US" dirty="0"/>
              <a:t> et al. (2020) recommend a duration of nine days, during which time </a:t>
            </a:r>
            <a:r>
              <a:rPr lang="cs-CZ" dirty="0" err="1"/>
              <a:t>pikeperch</a:t>
            </a:r>
            <a:r>
              <a:rPr lang="en-US" dirty="0"/>
              <a:t> larvae are gradually converted from live f</a:t>
            </a:r>
            <a:r>
              <a:rPr lang="cs-CZ" dirty="0" err="1"/>
              <a:t>ee</a:t>
            </a:r>
            <a:r>
              <a:rPr lang="en-US" dirty="0"/>
              <a:t>d to a special dry f</a:t>
            </a:r>
            <a:r>
              <a:rPr lang="cs-CZ" dirty="0" err="1"/>
              <a:t>ee</a:t>
            </a:r>
            <a:r>
              <a:rPr lang="en-US" dirty="0"/>
              <a:t>d. In contrast, </a:t>
            </a:r>
            <a:r>
              <a:rPr lang="en-US" dirty="0" err="1"/>
              <a:t>Ostaszewska</a:t>
            </a:r>
            <a:r>
              <a:rPr lang="en-US" dirty="0"/>
              <a:t> et al. (2005) found that feeding commercial microparticle f</a:t>
            </a:r>
            <a:r>
              <a:rPr lang="cs-CZ" dirty="0" err="1"/>
              <a:t>ee</a:t>
            </a:r>
            <a:r>
              <a:rPr lang="en-US" dirty="0"/>
              <a:t>ds immediately after mouth opening is also possible without significantly affecting survival rates. Recent studies, however, still recommend the use of live f</a:t>
            </a:r>
            <a:r>
              <a:rPr lang="cs-CZ" dirty="0" err="1"/>
              <a:t>ee</a:t>
            </a:r>
            <a:r>
              <a:rPr lang="en-US" dirty="0"/>
              <a:t>d in the early stages of larval development of </a:t>
            </a:r>
            <a:r>
              <a:rPr lang="cs-CZ" dirty="0" err="1"/>
              <a:t>pikeperch</a:t>
            </a:r>
            <a:r>
              <a:rPr lang="en-US" dirty="0"/>
              <a:t>. Experiments by Imentai et al. 2020 and Yanes-Roca et al. 2018 have shown that the combination of </a:t>
            </a:r>
            <a:r>
              <a:rPr lang="cs-CZ" dirty="0" err="1"/>
              <a:t>Rotifers</a:t>
            </a:r>
            <a:r>
              <a:rPr lang="en-US" dirty="0"/>
              <a:t> and Artemia leads to high survival rates of </a:t>
            </a:r>
            <a:r>
              <a:rPr lang="cs-CZ" dirty="0" err="1"/>
              <a:t>pikeperch</a:t>
            </a:r>
            <a:r>
              <a:rPr lang="cs-CZ" dirty="0"/>
              <a:t> </a:t>
            </a:r>
            <a:r>
              <a:rPr lang="en-US" dirty="0"/>
              <a:t>larvae. In this case, </a:t>
            </a:r>
            <a:r>
              <a:rPr lang="cs-CZ" dirty="0" err="1"/>
              <a:t>rotifers</a:t>
            </a:r>
            <a:r>
              <a:rPr lang="cs-CZ" dirty="0"/>
              <a:t> </a:t>
            </a:r>
            <a:r>
              <a:rPr lang="en-US" dirty="0"/>
              <a:t>are fed first (until 8-10 days after hatching) and then Artemia or a combination of Artemia and</a:t>
            </a:r>
            <a:r>
              <a:rPr lang="cs-CZ" dirty="0"/>
              <a:t> </a:t>
            </a:r>
            <a:r>
              <a:rPr lang="cs-CZ" dirty="0" err="1"/>
              <a:t>rotifers</a:t>
            </a:r>
            <a:r>
              <a:rPr lang="cs-CZ" dirty="0"/>
              <a:t> </a:t>
            </a:r>
            <a:r>
              <a:rPr lang="en-US" dirty="0"/>
              <a:t>(here until day 17 after hatching). Enrichment of </a:t>
            </a:r>
            <a:r>
              <a:rPr lang="cs-CZ" dirty="0" err="1"/>
              <a:t>rotifers</a:t>
            </a:r>
            <a:r>
              <a:rPr lang="cs-CZ" dirty="0"/>
              <a:t> </a:t>
            </a:r>
            <a:r>
              <a:rPr lang="en-US" dirty="0"/>
              <a:t>with some phytoplankton species (Chlorella vulgaris) also further increases survival rates and larval growth. </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12</a:t>
            </a:fld>
            <a:endParaRPr lang="cs-CZ" altLang="cs-CZ"/>
          </a:p>
        </p:txBody>
      </p:sp>
    </p:spTree>
    <p:extLst>
      <p:ext uri="{BB962C8B-B14F-4D97-AF65-F5344CB8AC3E}">
        <p14:creationId xmlns:p14="http://schemas.microsoft.com/office/powerpoint/2010/main" val="3196425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7500" lnSpcReduction="20000"/>
          </a:bodyPr>
          <a:lstStyle/>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supply of protein and fat to the larvae's diet is particularly important to meet their energy needs. In addition, the composition of amino acids and especially fatty acids is extremely important for larval growth.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uses both saturated and unsaturated fatty acids as a source of energy, while polyunsaturated fatty acids have a structural function and are mainly used to build various body components (muscles, brain, retina, etc.). These polyunsaturated fatty acids are extremely important for development and also for the resistance of larvae to stress. This was demonstrated, for example, by Yanes-Roca et al. in 2020 when enriching green algae (Chlorella vulgaris). The authors related the improvement in survival and growth rates to the additional supply of polyunsaturated fatty acids compared to other food sources used for rorquals. In addition to these fatty acids, the use of phospholipids in diets for common shrimp larvae may also improve their growth. Lund et al. 2018 recommend the addition of phospholipids,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eicosapentaenoic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acid (EPA) and docosahexaenoic acid (DHA) when using dry microparticulate diets to improve larval development and growth. El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Kertaoui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et al. (2019) also showed that different components, such as polyunsaturated fatty acids, vitamins and minerals, are not only important for larval growth and development, but that interactions can also occur between these substances. Here, attention should be paid to the dosage and the relative proportions of the substances.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13</a:t>
            </a:fld>
            <a:endParaRPr lang="cs-CZ" altLang="cs-CZ"/>
          </a:p>
        </p:txBody>
      </p:sp>
    </p:spTree>
    <p:extLst>
      <p:ext uri="{BB962C8B-B14F-4D97-AF65-F5344CB8AC3E}">
        <p14:creationId xmlns:p14="http://schemas.microsoft.com/office/powerpoint/2010/main" val="3125404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composition of the feed, as well as the amount of feed, is strongly dependent on the size of the fish. In general here, the protein requirement of the feed decreases as the age of the fish increases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Geay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Kestemont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2015).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is no exception. Protein is largely broken down in the digestive tract of fish into individual amino acids, di- and tripeptides, before passing through the intestinal wall and being utilized by the fish. These absorbed amino acids and peptides are then used as building blocks for various body tissues, such as muscles, or to meet energy needs. According to Schulze et al. 2007, 2008, the preferred crude protein content of pikeperch is between 47-54% depending on the crude fat content of the feed. Juveniles (51.1 g) have a lower crude protein requirement of 43-50%. This decrease in crude protein requirement is also reflected in commercial feeds where the crude protein content is higher (EFICO Sigma 970,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BioMar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Group, 3-6 mm: 54% crude protein; ALLER THALASSA EX, Aller Aqua A/S, 0.5-2 mm: 60-62% crude protein). It can be assumed that adult pikeperch have a similar crude protein requirement to juvenile pikeperch, but this has not yet been sufficiently scientifically investigated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14</a:t>
            </a:fld>
            <a:endParaRPr lang="cs-CZ" altLang="cs-CZ"/>
          </a:p>
        </p:txBody>
      </p:sp>
    </p:spTree>
    <p:extLst>
      <p:ext uri="{BB962C8B-B14F-4D97-AF65-F5344CB8AC3E}">
        <p14:creationId xmlns:p14="http://schemas.microsoft.com/office/powerpoint/2010/main" val="2142449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Fats are mainly used as an energy source for fish and their use in feed can lead to the so-called protein saving effect. This ensures that fats are used instead of amino acids for energy production, thereby increasing protein utilization. However, this effect may not occur in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if</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 feed has a high protein content. Since the optimal feed composition also depends on the ratio between crude protein, crude fat and carbohydrates, the crude fat content of the feed should always be considered in relation to the crude protein content. It depends on the relative energy content of the different substances. At 47 or 54% crude protein content, a 17% crude fat content and at 44% crude protein content, an 18% crude fat content in fingerling feed was assumed to be optimal for feed conversion. For juvenile fish (51.1 g), the recommended crude fat content of the feed is 10 to 16% if the crude protein content is at least 43%. As the fish weight increases, the fat requirement tends to decrease further.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Zakęś</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et al., 2004 found that pikeperch with a starting weight of 210 g should have a crude fat content of approximately 10% in the feed to achieve the best feed conversion. The fat requirements of adult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have not yet been adequately investigated.</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15</a:t>
            </a:fld>
            <a:endParaRPr lang="cs-CZ" altLang="cs-CZ"/>
          </a:p>
        </p:txBody>
      </p:sp>
    </p:spTree>
    <p:extLst>
      <p:ext uri="{BB962C8B-B14F-4D97-AF65-F5344CB8AC3E}">
        <p14:creationId xmlns:p14="http://schemas.microsoft.com/office/powerpoint/2010/main" val="3568639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above protein-saving effect could also depend on the ratio between carbohydrate and crude fat content. The best growth was achieved when the ratio of the two substances was equal based on their energy content. At the same crude protein content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Nyina-wamwiza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et al, 2005 found that carbohydrate ratios of 15 and 20% resulted in better feed conversion than 10%. In this study, the best growth was achieved at 43% crude protein, 22% crude fat and 20% carbohydrate and at 50% crude protein, 16% crude fat and 20% carbohydrate. Overall, carbohydrates in the diet of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are very understudied and require further research.</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16</a:t>
            </a:fld>
            <a:endParaRPr lang="cs-CZ" altLang="cs-CZ"/>
          </a:p>
        </p:txBody>
      </p:sp>
    </p:spTree>
    <p:extLst>
      <p:ext uri="{BB962C8B-B14F-4D97-AF65-F5344CB8AC3E}">
        <p14:creationId xmlns:p14="http://schemas.microsoft.com/office/powerpoint/2010/main" val="100604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85000" lnSpcReduction="20000"/>
          </a:bodyPr>
          <a:lstStyle/>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Many factors influence the feed conversion and growth of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after the larval period. These include abiotic factors such as temperature, light intensity, wavelength of light and amount of food. The influence of factors such as light intensity and wavelength is indirect, as they can lead to fish stress if not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optimised</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Biotic factors can also fundamentally alter the turnover of feed in fish. It is particularly important to realize that abiotic factors interact with each other. For example, the optimum amount of feed depends strongly on water temperature and also on the size of the fish. In addition to the above factors, the composition of the feed used is of course also decisive for the success of the growth. The optimum temperature for fattening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appears to be largely dependent on the size of the fish. In general, larger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are more sensitive to higher temperatures than fry or juveniles.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Hilge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Steffens, 1996;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Kestemont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et al., 2003; Wang, Xu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Kestemont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2009 and Willemsen, 1978, recommend an optimum temperature of 26-30 °C for fry. In comparison,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Rónyai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Csengeri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(2008) found that growth of juvenile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(84 g) is maximal at 25 °C. The optimum temperature for adult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is 18.8 °C.</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19</a:t>
            </a:fld>
            <a:endParaRPr lang="cs-CZ" altLang="cs-CZ"/>
          </a:p>
        </p:txBody>
      </p:sp>
    </p:spTree>
    <p:extLst>
      <p:ext uri="{BB962C8B-B14F-4D97-AF65-F5344CB8AC3E}">
        <p14:creationId xmlns:p14="http://schemas.microsoft.com/office/powerpoint/2010/main" val="2941438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70000" lnSpcReduction="20000"/>
          </a:bodyPr>
          <a:lstStyle/>
          <a:p>
            <a:pPr algn="just">
              <a:lnSpc>
                <a:spcPct val="107000"/>
              </a:lnSpc>
              <a:spcAft>
                <a:spcPts val="800"/>
              </a:spcAft>
            </a:pP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naturally prefers turbid waters and is crepuscular. The formation of tapetum lucidum, a reflective layer in their eyes, allows them to see better in low light conditions. However, this adaptation leads to increased stress at high light intensity, resulting in reduced f</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 turnover. The tapetum lucidum is fully developed in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approximately 15 cm in length. Thus, as size increases,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becomes more sensitive to high light intensity. In contrast to larvae, hatchling and juvenile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the studies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Baekelandt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Mandiki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Kestemont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2019;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Luchiari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et al., 2006; and Kozlowski et al., 2010, preferred the already lowest light intensity tested (1-45.1 lx). This suggests that adult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most likely also prefer extremely low light intensity.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addition to light intensity, wavelength also appears to play an important, albeit indirect, role in the foraging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behaviour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For example,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Baekelandt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Mandiki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Schmitz et al. 2019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Luchiari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et al. 2009 showed that red light with a wavelength of approximately 610 nm leads to better f</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 conversion and thus better growth than light with a shorter wavelength. Both authors worked with juvenile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(&lt;10 g and 33 g), so we can only assume that adult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also prefer the same wavelength.  In contrast to wavelength and</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contrast to wavelength and light intensity, light regime showed no effect on the growth of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seems to be more important for larval rearing and generational population management. However, simulating different seasons in the light regime may affect the immune system of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pikeperch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cs-CZ"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20</a:t>
            </a:fld>
            <a:endParaRPr lang="cs-CZ" altLang="cs-CZ"/>
          </a:p>
        </p:txBody>
      </p:sp>
    </p:spTree>
    <p:extLst>
      <p:ext uri="{BB962C8B-B14F-4D97-AF65-F5344CB8AC3E}">
        <p14:creationId xmlns:p14="http://schemas.microsoft.com/office/powerpoint/2010/main" val="1115648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Here you can see the usual parameters for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rearing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percids</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especially</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pikeprch</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different life stages. It includes control of water temperature, light intensity, wavelength of light and amount of food, which are key factors for effective aquaculture or fishing practices.</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21</a:t>
            </a:fld>
            <a:endParaRPr lang="cs-CZ" altLang="cs-CZ"/>
          </a:p>
        </p:txBody>
      </p:sp>
    </p:spTree>
    <p:extLst>
      <p:ext uri="{BB962C8B-B14F-4D97-AF65-F5344CB8AC3E}">
        <p14:creationId xmlns:p14="http://schemas.microsoft.com/office/powerpoint/2010/main" val="59019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I’m a PhD </a:t>
            </a:r>
            <a:r>
              <a:rPr lang="cs-CZ" sz="1200" kern="1200" dirty="0" err="1">
                <a:solidFill>
                  <a:schemeClr val="tx1"/>
                </a:solidFill>
                <a:effectLst/>
                <a:latin typeface="+mn-lt"/>
                <a:ea typeface="+mn-ea"/>
                <a:cs typeface="+mn-cs"/>
              </a:rPr>
              <a:t>candidate</a:t>
            </a:r>
            <a:r>
              <a:rPr lang="cs-CZ" sz="1200" kern="1200" dirty="0">
                <a:solidFill>
                  <a:schemeClr val="tx1"/>
                </a:solidFill>
                <a:effectLst/>
                <a:latin typeface="+mn-lt"/>
                <a:ea typeface="+mn-ea"/>
                <a:cs typeface="+mn-cs"/>
              </a:rPr>
              <a:t> (4th </a:t>
            </a:r>
            <a:r>
              <a:rPr lang="cs-CZ" sz="1200" kern="1200" dirty="0" err="1">
                <a:solidFill>
                  <a:schemeClr val="tx1"/>
                </a:solidFill>
                <a:effectLst/>
                <a:latin typeface="+mn-lt"/>
                <a:ea typeface="+mn-ea"/>
                <a:cs typeface="+mn-cs"/>
              </a:rPr>
              <a:t>year</a:t>
            </a:r>
            <a:r>
              <a:rPr lang="cs-CZ"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laboratory of intensive fish culture of University of South Bohemia. And presentation you are going to see </a:t>
            </a:r>
            <a:r>
              <a:rPr lang="en-GB" sz="1200" kern="1200" noProof="0" dirty="0">
                <a:solidFill>
                  <a:schemeClr val="tx1"/>
                </a:solidFill>
                <a:effectLst/>
                <a:latin typeface="+mn-lt"/>
                <a:ea typeface="+mn-ea"/>
                <a:cs typeface="+mn-cs"/>
              </a:rPr>
              <a:t>presentation</a:t>
            </a:r>
            <a:r>
              <a:rPr lang="cs-CZ"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focus on </a:t>
            </a:r>
            <a:r>
              <a:rPr lang="en-US" sz="1200" b="0" i="0" dirty="0">
                <a:solidFill>
                  <a:srgbClr val="111111"/>
                </a:solidFill>
                <a:effectLst/>
                <a:latin typeface="-apple-system"/>
              </a:rPr>
              <a:t>Nutritional requirements</a:t>
            </a:r>
            <a:br>
              <a:rPr lang="cs-CZ" sz="1200" b="0" i="0" dirty="0">
                <a:solidFill>
                  <a:srgbClr val="111111"/>
                </a:solidFill>
                <a:effectLst/>
                <a:latin typeface="-apple-system"/>
              </a:rPr>
            </a:br>
            <a:r>
              <a:rPr lang="en-US" sz="1200" b="0" i="0" dirty="0">
                <a:solidFill>
                  <a:srgbClr val="111111"/>
                </a:solidFill>
                <a:effectLst/>
                <a:latin typeface="-apple-system"/>
              </a:rPr>
              <a:t>and its effects on</a:t>
            </a:r>
            <a:r>
              <a:rPr lang="cs-CZ" sz="1200" b="0" i="0" dirty="0">
                <a:solidFill>
                  <a:srgbClr val="111111"/>
                </a:solidFill>
                <a:effectLst/>
                <a:latin typeface="-apple-system"/>
              </a:rPr>
              <a:t> </a:t>
            </a:r>
            <a:r>
              <a:rPr lang="en-US" sz="1200" b="0" i="0" dirty="0">
                <a:solidFill>
                  <a:srgbClr val="111111"/>
                </a:solidFill>
                <a:effectLst/>
                <a:latin typeface="-apple-system"/>
              </a:rPr>
              <a:t>growth performance of percid </a:t>
            </a:r>
            <a:r>
              <a:rPr lang="en-US" sz="1200" b="0" i="0" dirty="0" err="1">
                <a:solidFill>
                  <a:srgbClr val="111111"/>
                </a:solidFill>
                <a:effectLst/>
                <a:latin typeface="-apple-system"/>
              </a:rPr>
              <a:t>fis</a:t>
            </a:r>
            <a:r>
              <a:rPr lang="cs-CZ" sz="1200" b="0" i="0" dirty="0">
                <a:solidFill>
                  <a:srgbClr val="111111"/>
                </a:solidFill>
                <a:effectLst/>
                <a:latin typeface="-apple-system"/>
              </a:rPr>
              <a:t>h</a:t>
            </a:r>
            <a:r>
              <a:rPr lang="en-US" sz="1200" b="0" i="0" dirty="0">
                <a:solidFill>
                  <a:srgbClr val="111111"/>
                </a:solidFill>
                <a:effectLst/>
                <a:latin typeface="-apple-system"/>
              </a:rPr>
              <a:t> in European freshwater intensive aquaculture</a:t>
            </a:r>
            <a:endParaRPr lang="en-US" dirty="0"/>
          </a:p>
          <a:p>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a:t>
            </a:fld>
            <a:endParaRPr lang="cs-CZ" altLang="cs-CZ"/>
          </a:p>
        </p:txBody>
      </p:sp>
    </p:spTree>
    <p:extLst>
      <p:ext uri="{BB962C8B-B14F-4D97-AF65-F5344CB8AC3E}">
        <p14:creationId xmlns:p14="http://schemas.microsoft.com/office/powerpoint/2010/main" val="1993380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This review analyzed 23 studies (1996-2023) and found that percid growth depends heavily on the levels of crude protein (CP), crude lipid (CL), and crude energy (CE) in their feed. The best growth was predicted with 54.5% CP, 15.0-15.5% CL, and 4080 kcal/kg of CE.</a:t>
            </a:r>
          </a:p>
          <a:p>
            <a:r>
              <a:rPr lang="en-US" dirty="0"/>
              <a:t>A meta-analysis of 23 peer-reviewed articles from 1996 to 2023 shows that the growth of percids is significantly influenced by the content of crude protein (CP), crude lipid (CL), and crude energy (CE) in their feed. The highest thermal growth coefficient (TGC) was observed at approximately 54.5% CP, 4080 kcal/kg CE, and a CL level of 15.0-15.5%, which also maximized both TGC and specific growth rate (SGR). Additional findings indicate that there is no clear maximum for CE and nitrogen-free extract (NFE) content in relation to SGR, although a minimum SGR was predicted at around 19% NFE. SGR also exhibited two local peaks when the crude ash (CA) content in the feed was between 9-12%.</a:t>
            </a:r>
          </a:p>
          <a:p>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22</a:t>
            </a:fld>
            <a:endParaRPr lang="cs-CZ" altLang="cs-CZ"/>
          </a:p>
        </p:txBody>
      </p:sp>
    </p:spTree>
    <p:extLst>
      <p:ext uri="{BB962C8B-B14F-4D97-AF65-F5344CB8AC3E}">
        <p14:creationId xmlns:p14="http://schemas.microsoft.com/office/powerpoint/2010/main" val="1448229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800" dirty="0">
                <a:solidFill>
                  <a:srgbClr val="000000"/>
                </a:solidFill>
                <a:effectLst/>
                <a:latin typeface="Times New Roman" panose="02020603050405020304" pitchFamily="18" charset="0"/>
                <a:ea typeface="Times New Roman" panose="02020603050405020304" pitchFamily="18" charset="0"/>
              </a:rPr>
              <a:t>). t = duration of experiment in days, FR = feeding rate in percent biomass per day, IBW = initial bodyweight in grams, D = stocking density in kg m</a:t>
            </a:r>
            <a:r>
              <a:rPr lang="en-GB" sz="1800" baseline="30000" dirty="0">
                <a:solidFill>
                  <a:srgbClr val="000000"/>
                </a:solidFill>
                <a:effectLst/>
                <a:latin typeface="Times New Roman" panose="02020603050405020304" pitchFamily="18" charset="0"/>
                <a:ea typeface="Times New Roman" panose="02020603050405020304" pitchFamily="18" charset="0"/>
              </a:rPr>
              <a:t>-</a:t>
            </a:r>
            <a:r>
              <a:rPr lang="cs-CZ" sz="1800" baseline="30000" dirty="0">
                <a:solidFill>
                  <a:srgbClr val="000000"/>
                </a:solidFill>
                <a:effectLst/>
                <a:latin typeface="Times New Roman" panose="02020603050405020304" pitchFamily="18" charset="0"/>
                <a:ea typeface="Times New Roman" panose="02020603050405020304" pitchFamily="18" charset="0"/>
              </a:rPr>
              <a:t>3</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23</a:t>
            </a:fld>
            <a:endParaRPr lang="cs-CZ" altLang="cs-CZ"/>
          </a:p>
        </p:txBody>
      </p:sp>
    </p:spTree>
    <p:extLst>
      <p:ext uri="{BB962C8B-B14F-4D97-AF65-F5344CB8AC3E}">
        <p14:creationId xmlns:p14="http://schemas.microsoft.com/office/powerpoint/2010/main" val="3100773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ideal protein concept for optimal feeding conditions in percids focuses on quality protein sources such as fish, crustaceans, poultry, insects, potatoes, and rice, which have a digestible indispensable amino acids score (DIAAS) of over 60%. On the other hand, suboptimal protein sources include blood, keratin/feathers, gelatin, insects, nuts, corn, guar, canola, and bacteria, which have a DIAAS of less than 15%. There is limited information on carbohydrate processing in percids, but a high lipid content is considered favorable for energy</a:t>
            </a:r>
            <a:r>
              <a:rPr lang="cs-CZ" dirty="0"/>
              <a:t>.</a:t>
            </a:r>
          </a:p>
          <a:p>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24</a:t>
            </a:fld>
            <a:endParaRPr lang="cs-CZ" altLang="cs-CZ"/>
          </a:p>
        </p:txBody>
      </p:sp>
    </p:spTree>
    <p:extLst>
      <p:ext uri="{BB962C8B-B14F-4D97-AF65-F5344CB8AC3E}">
        <p14:creationId xmlns:p14="http://schemas.microsoft.com/office/powerpoint/2010/main" val="1481348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Next, I would like to present the three main challenges we face in European freshwater</a:t>
            </a:r>
            <a:r>
              <a:rPr lang="cs-CZ" dirty="0"/>
              <a:t> </a:t>
            </a:r>
            <a:r>
              <a:rPr lang="cs-CZ" dirty="0" err="1"/>
              <a:t>percid</a:t>
            </a:r>
            <a:r>
              <a:rPr lang="en-US" dirty="0"/>
              <a:t> intensive aquaculture</a:t>
            </a:r>
            <a:r>
              <a:rPr lang="cs-CZ" dirty="0"/>
              <a:t>.</a:t>
            </a: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25</a:t>
            </a:fld>
            <a:endParaRPr lang="cs-CZ" altLang="cs-CZ"/>
          </a:p>
        </p:txBody>
      </p:sp>
    </p:spTree>
    <p:extLst>
      <p:ext uri="{BB962C8B-B14F-4D97-AF65-F5344CB8AC3E}">
        <p14:creationId xmlns:p14="http://schemas.microsoft.com/office/powerpoint/2010/main" val="549005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prstClr val="black"/>
                </a:solidFill>
              </a:rPr>
              <a:t>The economic and environmental sustainability of feeds in intensive aquaculture is one of the key issues being addressed today, not only among fish producers, but also legislative bodies and scientific institutions. The main objective is to strike a balance between the need for efficient fish growth and minimizing environmental impacts, a challenge that requires innovations in feed, new technologies and a supportive legislative framework.</a:t>
            </a:r>
            <a:endParaRPr lang="cs-CZ" sz="1200" dirty="0">
              <a:solidFill>
                <a:prstClr val="black"/>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prstClr val="black"/>
                </a:solidFill>
              </a:rPr>
              <a:t>One of the main aspects of sustainability in the feed sector is the choice of alternative raw materials for feed. Traditionally, intensive aquaculture has relied on fishmeal and oil, which are rich in protein and essential fatty acids, but their production has a high environmental impact, particularly in terms of overfishing pressure on wild fish stocks. Alternative sources of protein, such as insect proteins, algae or plant proteins, can contribute significantly to reducing this ecological burden. At the same time, these new feed sources are often cheaper and more sustainable in terms of raw materials, which also brings economic benefits. However, there is also a balancing act, as the feed must meet the strict nutritional requirements of percid fish, which have specific requirements for amino acids and fatty acids that are important for their growth and health.</a:t>
            </a:r>
            <a:endParaRPr lang="cs-CZ" sz="1200" dirty="0">
              <a:solidFill>
                <a:prstClr val="black"/>
              </a:solidFill>
            </a:endParaRPr>
          </a:p>
          <a:p>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26</a:t>
            </a:fld>
            <a:endParaRPr lang="cs-CZ" altLang="cs-CZ"/>
          </a:p>
        </p:txBody>
      </p:sp>
    </p:spTree>
    <p:extLst>
      <p:ext uri="{BB962C8B-B14F-4D97-AF65-F5344CB8AC3E}">
        <p14:creationId xmlns:p14="http://schemas.microsoft.com/office/powerpoint/2010/main" val="1491873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Legislative constraints and regulation are another factor that has a major impact on the use of new types of feed. Within the European Union and other regions, there are strict rules on the permitted raw materials in aquaculture feed, which affects the speed of innovation in this area. Legislation often reflects concerns about food safety, quality of fish products and environmental impact, which is why each new ingredient must undergo thorough testing and approval. This process can slow down the introduction of new technologies and products, but it also ensures that feed used in aquaculture is safe and sustainable. Another legislative factor is the pressure to increase transparency and sustainability throughout the production chain, which can lead to changes in feed production and distribution practices.</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27</a:t>
            </a:fld>
            <a:endParaRPr lang="cs-CZ" altLang="cs-CZ"/>
          </a:p>
        </p:txBody>
      </p:sp>
    </p:spTree>
    <p:extLst>
      <p:ext uri="{BB962C8B-B14F-4D97-AF65-F5344CB8AC3E}">
        <p14:creationId xmlns:p14="http://schemas.microsoft.com/office/powerpoint/2010/main" val="12441111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Regarding the future of research on the nutritional needs of percid fish, one of the main directions is a better understanding of their nutritional requirements, especially in terms of essential amino acids, lipids and micronutrients. While the basic nutrient requirements are already well understood, there is still room for the development of more efficient feed mixtures that ensure optimal growth with minimal environmental impact. At the same time, new technologies are being explored to enable more precise feeding in intensive systems such as recirculating aquaculture systems (RAS) that can optimize nutrient supply while minimizing feed wastage. Another research perspective lies in the area of the fish microbiome, where researchers are focusing on the relationship between gut microbiota and nutrient uptake efficiency.</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28</a:t>
            </a:fld>
            <a:endParaRPr lang="cs-CZ" altLang="cs-CZ"/>
          </a:p>
        </p:txBody>
      </p:sp>
    </p:spTree>
    <p:extLst>
      <p:ext uri="{BB962C8B-B14F-4D97-AF65-F5344CB8AC3E}">
        <p14:creationId xmlns:p14="http://schemas.microsoft.com/office/powerpoint/2010/main" val="896733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economic side of sustainability is also very important. While investments in new technologies and feeds can be high, in the long run these innovations can lead to lower costs through improved fish growth efficiency and lower ecological impact. It is therefore important that research and development in this area continues to provide new insights to enable fish producers to </a:t>
            </a:r>
            <a:r>
              <a:rPr lang="en-US" dirty="0" err="1"/>
              <a:t>optimise</a:t>
            </a:r>
            <a:r>
              <a:rPr lang="en-US" dirty="0"/>
              <a:t> their processes while ensuring the sustainability of their production.</a:t>
            </a:r>
            <a:endParaRPr lang="cs-CZ" dirty="0"/>
          </a:p>
          <a:p>
            <a:r>
              <a:rPr lang="en-US" dirty="0"/>
              <a:t>In conclusion, the future of feeding in intensive aquaculture is moving towards greater sustainability, both economically and environmentally. This shift requires synergies between legislative bodies, scientific research and fish producers to ensure the long-term sustainability and efficiency of this important component of </a:t>
            </a:r>
            <a:r>
              <a:rPr lang="cs-CZ" dirty="0" err="1"/>
              <a:t>percid</a:t>
            </a:r>
            <a:r>
              <a:rPr lang="cs-CZ" dirty="0"/>
              <a:t> </a:t>
            </a:r>
            <a:r>
              <a:rPr lang="en-US" dirty="0"/>
              <a:t>production.</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29</a:t>
            </a:fld>
            <a:endParaRPr lang="cs-CZ" altLang="cs-CZ"/>
          </a:p>
        </p:txBody>
      </p:sp>
    </p:spTree>
    <p:extLst>
      <p:ext uri="{BB962C8B-B14F-4D97-AF65-F5344CB8AC3E}">
        <p14:creationId xmlns:p14="http://schemas.microsoft.com/office/powerpoint/2010/main" val="1754989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30</a:t>
            </a:fld>
            <a:endParaRPr lang="cs-CZ" altLang="cs-CZ"/>
          </a:p>
        </p:txBody>
      </p:sp>
    </p:spTree>
    <p:extLst>
      <p:ext uri="{BB962C8B-B14F-4D97-AF65-F5344CB8AC3E}">
        <p14:creationId xmlns:p14="http://schemas.microsoft.com/office/powerpoint/2010/main" val="140525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Percids, in particular </a:t>
            </a:r>
            <a:r>
              <a:rPr lang="cs-CZ" dirty="0" err="1"/>
              <a:t>pike</a:t>
            </a:r>
            <a:r>
              <a:rPr lang="en-US" dirty="0"/>
              <a:t>perch and </a:t>
            </a:r>
            <a:r>
              <a:rPr lang="cs-CZ" dirty="0" err="1"/>
              <a:t>perch</a:t>
            </a:r>
            <a:r>
              <a:rPr lang="en-US" dirty="0"/>
              <a:t>, are key species in European aquaculture. These species have a high economic value, not only because of the excellent quality and palatability of their meat, but also because of their ability to adapt to the intensive conditions of aquaculture systems. Due to the increasing market demand for quality fish meat, they are becoming an indispensable part of aquaculture production in many European countries.</a:t>
            </a:r>
            <a:r>
              <a:rPr lang="cs-CZ" dirty="0"/>
              <a:t> </a:t>
            </a:r>
            <a:r>
              <a:rPr lang="en-US" dirty="0"/>
              <a:t>Due to this combination of commercial and environmental advantages, perch and pikeperch are becoming increasingly important. They are species that can grow in recirculating aquaculture systems (RAS), a technology that allows more efficient and sustainable fish production. </a:t>
            </a:r>
            <a:endParaRPr lang="cs-CZ" dirty="0"/>
          </a:p>
          <a:p>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3</a:t>
            </a:fld>
            <a:endParaRPr lang="cs-CZ" altLang="cs-CZ"/>
          </a:p>
        </p:txBody>
      </p:sp>
    </p:spTree>
    <p:extLst>
      <p:ext uri="{BB962C8B-B14F-4D97-AF65-F5344CB8AC3E}">
        <p14:creationId xmlns:p14="http://schemas.microsoft.com/office/powerpoint/2010/main" val="34469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Pikeperch</a:t>
            </a:r>
            <a:r>
              <a:rPr lang="cs-CZ" dirty="0"/>
              <a:t> a</a:t>
            </a:r>
            <a:r>
              <a:rPr lang="en-US" dirty="0" err="1"/>
              <a:t>nd</a:t>
            </a:r>
            <a:r>
              <a:rPr lang="en-US" dirty="0"/>
              <a:t> river perch are gaining increasing economic value due to the growing demand for freshwater species in Europe. These fish are highly valued for their meat quality, which is reflected in rising market prices. In addition, they are popular for their ease of preparation and cooking. </a:t>
            </a:r>
            <a:r>
              <a:rPr lang="cs-CZ" dirty="0" err="1"/>
              <a:t>Next</a:t>
            </a:r>
            <a:r>
              <a:rPr lang="cs-CZ" dirty="0"/>
              <a:t>, </a:t>
            </a:r>
            <a:r>
              <a:rPr lang="en-US" dirty="0"/>
              <a:t>their economic attractiveness, these species are also of significant ecological importance:</a:t>
            </a:r>
            <a:r>
              <a:rPr lang="cs-CZ" dirty="0"/>
              <a:t> </a:t>
            </a:r>
            <a:r>
              <a:rPr lang="en-US" dirty="0"/>
              <a:t>They are native species of European freshwater ecosystems, which contributes to maintaining the ecological balance.</a:t>
            </a:r>
            <a:r>
              <a:rPr lang="cs-CZ" dirty="0"/>
              <a:t> </a:t>
            </a:r>
            <a:r>
              <a:rPr lang="en-US" dirty="0"/>
              <a:t>Their adaptability to intensive aquaculture such as RAS makes them a sustainable choice for fish </a:t>
            </a:r>
            <a:r>
              <a:rPr lang="cs-CZ" dirty="0" err="1"/>
              <a:t>intensive</a:t>
            </a:r>
            <a:r>
              <a:rPr lang="cs-CZ" dirty="0"/>
              <a:t> </a:t>
            </a:r>
            <a:r>
              <a:rPr lang="en-US" dirty="0"/>
              <a:t>farming.</a:t>
            </a:r>
            <a:r>
              <a:rPr lang="cs-CZ" dirty="0"/>
              <a:t> </a:t>
            </a:r>
            <a:r>
              <a:rPr lang="en-US" dirty="0"/>
              <a:t>These fish have different market outputs, not only in Europe but also in international markets. They are becoming popular in the culinary world and have their place in haute cuisine and gourmet restaurants.</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4</a:t>
            </a:fld>
            <a:endParaRPr lang="cs-CZ" altLang="cs-CZ"/>
          </a:p>
        </p:txBody>
      </p:sp>
    </p:spTree>
    <p:extLst>
      <p:ext uri="{BB962C8B-B14F-4D97-AF65-F5344CB8AC3E}">
        <p14:creationId xmlns:p14="http://schemas.microsoft.com/office/powerpoint/2010/main" val="14548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growth capabilities of </a:t>
            </a:r>
            <a:r>
              <a:rPr lang="cs-CZ" dirty="0" err="1"/>
              <a:t>percids</a:t>
            </a:r>
            <a:r>
              <a:rPr lang="cs-CZ" dirty="0"/>
              <a:t> </a:t>
            </a:r>
            <a:r>
              <a:rPr lang="en-US" dirty="0"/>
              <a:t>in aquaculture are remarkable. With the right nutrition and environmental conditions, these species can thrive. </a:t>
            </a:r>
            <a:r>
              <a:rPr lang="en-GB" noProof="0" dirty="0"/>
              <a:t>Pikeperch</a:t>
            </a:r>
            <a:r>
              <a:rPr lang="cs-CZ" dirty="0"/>
              <a:t> </a:t>
            </a:r>
            <a:r>
              <a:rPr lang="en-US" dirty="0"/>
              <a:t>is particularly attractive due to its rapid growth and efficient feed conversion, making it a popular choice for farmers. While river perch grows more slowly, it is still highly valued for its premium quality meat.</a:t>
            </a:r>
            <a:r>
              <a:rPr lang="cs-CZ" dirty="0"/>
              <a:t> </a:t>
            </a:r>
            <a:r>
              <a:rPr lang="en-US" dirty="0"/>
              <a:t>In terms of disease resistance, both species show relative resistance to common diseases in aquaculture when maintained in optimal conditions. Proper feeding and maintaining a clean environment are key to ensuring their health and longevity. </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5</a:t>
            </a:fld>
            <a:endParaRPr lang="cs-CZ" altLang="cs-CZ"/>
          </a:p>
        </p:txBody>
      </p:sp>
    </p:spTree>
    <p:extLst>
      <p:ext uri="{BB962C8B-B14F-4D97-AF65-F5344CB8AC3E}">
        <p14:creationId xmlns:p14="http://schemas.microsoft.com/office/powerpoint/2010/main" val="2726381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apple-system"/>
              </a:rPr>
              <a:t>Recirculation Aquaculture Systems are ideal for growing percid</a:t>
            </a:r>
            <a:r>
              <a:rPr lang="cs-CZ" b="0" i="0" dirty="0">
                <a:solidFill>
                  <a:srgbClr val="111111"/>
                </a:solidFill>
                <a:effectLst/>
                <a:latin typeface="-apple-system"/>
              </a:rPr>
              <a:t>s</a:t>
            </a:r>
            <a:r>
              <a:rPr lang="en-US" b="0" i="0" dirty="0">
                <a:solidFill>
                  <a:srgbClr val="111111"/>
                </a:solidFill>
                <a:effectLst/>
                <a:latin typeface="-apple-system"/>
              </a:rPr>
              <a:t>, such as pikeperch and perch, due to their ability to precisely control temperature, water quality, and stocking density. These systems not only enhance growth and overall production but also reduce the ecological footprint of fish farming. In terms of sustainability, percid fish can be produced with minimal environmental impact. This makes them a key component of sustainable aquaculture, contributing to the industry's efforts to lower resource use while maintaining high-quality production.</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6</a:t>
            </a:fld>
            <a:endParaRPr lang="cs-CZ" altLang="cs-CZ"/>
          </a:p>
        </p:txBody>
      </p:sp>
    </p:spTree>
    <p:extLst>
      <p:ext uri="{BB962C8B-B14F-4D97-AF65-F5344CB8AC3E}">
        <p14:creationId xmlns:p14="http://schemas.microsoft.com/office/powerpoint/2010/main" val="132079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There are several factors to consider when producing </a:t>
            </a:r>
            <a:r>
              <a:rPr lang="cs-CZ" dirty="0" err="1"/>
              <a:t>percids</a:t>
            </a:r>
            <a:r>
              <a:rPr lang="en-US" dirty="0"/>
              <a:t>, especially the cost of feed. These species require high quality feed specially formulated to meet their nutritional needs, which can increase operating costs.</a:t>
            </a:r>
            <a:r>
              <a:rPr lang="cs-CZ" dirty="0"/>
              <a:t> </a:t>
            </a:r>
            <a:r>
              <a:rPr lang="en-US" dirty="0"/>
              <a:t>In addition, significant investment in technology is required, particularly in systems such RAS. Although initial costs are higher, the investment is often offset by increased productivity and reduced long-term operating costs.</a:t>
            </a:r>
            <a:r>
              <a:rPr lang="cs-CZ" dirty="0"/>
              <a:t> </a:t>
            </a:r>
            <a:r>
              <a:rPr lang="en-US" dirty="0"/>
              <a:t>Despite these costs, the market potential for </a:t>
            </a:r>
            <a:r>
              <a:rPr lang="cs-CZ" dirty="0" err="1"/>
              <a:t>percids</a:t>
            </a:r>
            <a:r>
              <a:rPr lang="en-US" dirty="0"/>
              <a:t> is expanding, particularly in the restaurant and specialty food sectors where demand is growing.</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7</a:t>
            </a:fld>
            <a:endParaRPr lang="cs-CZ" altLang="cs-CZ"/>
          </a:p>
        </p:txBody>
      </p:sp>
    </p:spTree>
    <p:extLst>
      <p:ext uri="{BB962C8B-B14F-4D97-AF65-F5344CB8AC3E}">
        <p14:creationId xmlns:p14="http://schemas.microsoft.com/office/powerpoint/2010/main" val="1622345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nutrition of the </a:t>
            </a:r>
            <a:r>
              <a:rPr lang="en-GB" noProof="0" dirty="0"/>
              <a:t>pikeperch</a:t>
            </a:r>
            <a:r>
              <a:rPr lang="en-US" dirty="0"/>
              <a:t> in aquaculture has presented many challenges to scientists in recent years. As a nocturnal predator, </a:t>
            </a:r>
            <a:r>
              <a:rPr lang="en-GB" noProof="0" dirty="0"/>
              <a:t>pikeperch</a:t>
            </a:r>
            <a:r>
              <a:rPr lang="cs-CZ" dirty="0"/>
              <a:t> </a:t>
            </a:r>
            <a:r>
              <a:rPr lang="en-US" dirty="0"/>
              <a:t>has special requirements that need to be taken into account in order to be fed effectively in aquaculture. In addition, there is the demanding diet of larvae, which not only start feeding with a small body size compared to other species but are also prone to cannibalism at an early stage. Despite these high demands, scientific research has improved the efficiency of candace nutrition in aquaculture. These advances will be discussed in this chapter. Recommendations on several important parameters are also given, insofar as they can be derived from the results of the literature at the present state of knowledge. The first chapter deals with larval nutrition, followed by the nutrition of fattening </a:t>
            </a:r>
            <a:r>
              <a:rPr lang="en-GB" noProof="0" dirty="0"/>
              <a:t>pikeperch</a:t>
            </a:r>
            <a:r>
              <a:rPr lang="en-US" dirty="0"/>
              <a:t>, and finally information on the nutrition of </a:t>
            </a:r>
            <a:r>
              <a:rPr lang="cs-CZ" dirty="0"/>
              <a:t>broodstock</a:t>
            </a:r>
            <a:r>
              <a:rPr lang="en-US" dirty="0"/>
              <a:t>.</a:t>
            </a:r>
            <a:endParaRPr lang="cs-CZ" dirty="0"/>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8</a:t>
            </a:fld>
            <a:endParaRPr lang="cs-CZ" altLang="cs-CZ"/>
          </a:p>
        </p:txBody>
      </p:sp>
    </p:spTree>
    <p:extLst>
      <p:ext uri="{BB962C8B-B14F-4D97-AF65-F5344CB8AC3E}">
        <p14:creationId xmlns:p14="http://schemas.microsoft.com/office/powerpoint/2010/main" val="1529293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r>
              <a:rPr lang="en-US" dirty="0"/>
              <a:t>Despite their carnivorous diet, </a:t>
            </a:r>
            <a:r>
              <a:rPr lang="cs-CZ" dirty="0" err="1"/>
              <a:t>pikeperch</a:t>
            </a:r>
            <a:r>
              <a:rPr lang="en-US" dirty="0"/>
              <a:t> larvae are relatively small after hatching and their yolk sac nourishes them for only a few days. After only 10 days at 15-17 °C, larvae starve to death without food. Not only the type of food and feeding regime, but also the size and nutrient composition of the f</a:t>
            </a:r>
            <a:r>
              <a:rPr lang="cs-CZ" dirty="0" err="1"/>
              <a:t>ee</a:t>
            </a:r>
            <a:r>
              <a:rPr lang="en-US" dirty="0"/>
              <a:t>d is crucial for successful larval feeding. For optimum larval growth, the size of the food should increase according to the size of the larval mouthparts. Young larvae of </a:t>
            </a:r>
            <a:r>
              <a:rPr lang="cs-CZ" dirty="0" err="1"/>
              <a:t>pikeperch</a:t>
            </a:r>
            <a:r>
              <a:rPr lang="cs-CZ" dirty="0"/>
              <a:t> </a:t>
            </a:r>
            <a:r>
              <a:rPr lang="en-US" dirty="0"/>
              <a:t>have a small body size and therefore a relatively small mouth opening once opened). Species of zooplankton such as artemia, </a:t>
            </a:r>
            <a:r>
              <a:rPr lang="cs-CZ" dirty="0" err="1"/>
              <a:t>rotifers</a:t>
            </a:r>
            <a:r>
              <a:rPr lang="en-US" dirty="0"/>
              <a:t> or water fleas can serve as food in the early life stages, as the digestion of young larvae is still very limited. A constant f</a:t>
            </a:r>
            <a:r>
              <a:rPr lang="cs-CZ" dirty="0" err="1"/>
              <a:t>ee</a:t>
            </a:r>
            <a:r>
              <a:rPr lang="en-US" dirty="0"/>
              <a:t>d supply is extremely important for the survival rate of larvae, as it can mitigate the rapid cannibalism that occurs. Different diets have already been tested for </a:t>
            </a:r>
            <a:r>
              <a:rPr lang="cs-CZ" dirty="0" err="1"/>
              <a:t>pikeperch</a:t>
            </a:r>
            <a:r>
              <a:rPr lang="cs-CZ" dirty="0"/>
              <a:t> </a:t>
            </a:r>
            <a:r>
              <a:rPr lang="en-US" dirty="0"/>
              <a:t>larvae, resulting in very different survival rates</a:t>
            </a:r>
            <a:r>
              <a:rPr lang="cs-CZ" dirty="0"/>
              <a:t>¨. </a:t>
            </a:r>
            <a:r>
              <a:rPr lang="en-US" dirty="0"/>
              <a:t>In addition to live food, dry foods in the form of microparticles have also been developed for larvae, which have various advantages over fed organisms. These advantages include, in particular, the time saving required to work when feeding live organisms, the reduced risk of introducing diseases or parasites into the system and the higher energy content of dry food compared to fed organisms. However, there are also several disadvantages to using dry feed, such as reduced</a:t>
            </a:r>
            <a:r>
              <a:rPr lang="cs-CZ" dirty="0"/>
              <a:t>. </a:t>
            </a:r>
            <a:r>
              <a:rPr lang="en-US" dirty="0"/>
              <a:t>In addition to live feed, dry feeds in the form of microparticles have been developed for larvae, which have various advantages over fed organisms. These advantages include, in particular, the saving of time required to work with live feeding organisms, the reduction of the risk of introducing diseases or parasites into the system and the higher energy content of dry feed compared to fed organisms. However, the use of dry f</a:t>
            </a:r>
            <a:r>
              <a:rPr lang="cs-CZ" dirty="0" err="1"/>
              <a:t>ee</a:t>
            </a:r>
            <a:r>
              <a:rPr lang="en-US" dirty="0"/>
              <a:t>d also brings several disadvantages, such as reduced acceptability of the f</a:t>
            </a:r>
            <a:r>
              <a:rPr lang="cs-CZ" dirty="0" err="1"/>
              <a:t>ee</a:t>
            </a:r>
            <a:r>
              <a:rPr lang="en-US" dirty="0"/>
              <a:t>d, which can lead to starvation, increased cannibalism and increased pollution of water bodies</a:t>
            </a:r>
            <a:r>
              <a:rPr lang="cs-CZ" dirty="0"/>
              <a:t>.</a:t>
            </a:r>
          </a:p>
        </p:txBody>
      </p:sp>
      <p:sp>
        <p:nvSpPr>
          <p:cNvPr id="4" name="Zástupný symbol pro číslo snímku 3"/>
          <p:cNvSpPr>
            <a:spLocks noGrp="1"/>
          </p:cNvSpPr>
          <p:nvPr>
            <p:ph type="sldNum" sz="quarter" idx="5"/>
          </p:nvPr>
        </p:nvSpPr>
        <p:spPr/>
        <p:txBody>
          <a:bodyPr/>
          <a:lstStyle/>
          <a:p>
            <a:pPr>
              <a:defRPr/>
            </a:pPr>
            <a:fld id="{DD9B85F1-0E31-4864-A297-F0727C71ECDF}" type="slidenum">
              <a:rPr lang="cs-CZ" altLang="cs-CZ" smtClean="0"/>
              <a:pPr>
                <a:defRPr/>
              </a:pPr>
              <a:t>9</a:t>
            </a:fld>
            <a:endParaRPr lang="cs-CZ" altLang="cs-CZ"/>
          </a:p>
        </p:txBody>
      </p:sp>
    </p:spTree>
    <p:extLst>
      <p:ext uri="{BB962C8B-B14F-4D97-AF65-F5344CB8AC3E}">
        <p14:creationId xmlns:p14="http://schemas.microsoft.com/office/powerpoint/2010/main" val="3555066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61656" y="2132871"/>
            <a:ext cx="10873072" cy="1503745"/>
          </a:xfrm>
        </p:spPr>
        <p:txBody>
          <a:bodyPr/>
          <a:lstStyle>
            <a:lvl1pPr algn="l">
              <a:defRPr sz="4023">
                <a:solidFill>
                  <a:schemeClr val="bg1"/>
                </a:solidFill>
                <a:latin typeface="Clara Sans" pitchFamily="50" charset="0"/>
              </a:defRPr>
            </a:lvl1pPr>
          </a:lstStyle>
          <a:p>
            <a:r>
              <a:rPr lang="cs-CZ" dirty="0"/>
              <a:t>Klepnutím lze upravit styl předlohy nadpisů.</a:t>
            </a:r>
          </a:p>
        </p:txBody>
      </p:sp>
      <p:sp>
        <p:nvSpPr>
          <p:cNvPr id="3" name="Podnadpis 2"/>
          <p:cNvSpPr>
            <a:spLocks noGrp="1"/>
          </p:cNvSpPr>
          <p:nvPr>
            <p:ph type="subTitle" idx="1"/>
          </p:nvPr>
        </p:nvSpPr>
        <p:spPr>
          <a:xfrm>
            <a:off x="1561657" y="6156895"/>
            <a:ext cx="10862775" cy="720080"/>
          </a:xfrm>
        </p:spPr>
        <p:txBody>
          <a:bodyPr/>
          <a:lstStyle>
            <a:lvl1pPr marL="0" indent="0" algn="l">
              <a:buNone/>
              <a:defRPr sz="3017">
                <a:solidFill>
                  <a:schemeClr val="tx1">
                    <a:tint val="75000"/>
                  </a:schemeClr>
                </a:solidFill>
                <a:latin typeface="Clara Sans" pitchFamily="50" charset="0"/>
              </a:defRPr>
            </a:lvl1pPr>
            <a:lvl2pPr marL="574746" indent="0" algn="ctr">
              <a:buNone/>
              <a:defRPr>
                <a:solidFill>
                  <a:schemeClr val="tx1">
                    <a:tint val="75000"/>
                  </a:schemeClr>
                </a:solidFill>
              </a:defRPr>
            </a:lvl2pPr>
            <a:lvl3pPr marL="1149492" indent="0" algn="ctr">
              <a:buNone/>
              <a:defRPr>
                <a:solidFill>
                  <a:schemeClr val="tx1">
                    <a:tint val="75000"/>
                  </a:schemeClr>
                </a:solidFill>
              </a:defRPr>
            </a:lvl3pPr>
            <a:lvl4pPr marL="1724238" indent="0" algn="ctr">
              <a:buNone/>
              <a:defRPr>
                <a:solidFill>
                  <a:schemeClr val="tx1">
                    <a:tint val="75000"/>
                  </a:schemeClr>
                </a:solidFill>
              </a:defRPr>
            </a:lvl4pPr>
            <a:lvl5pPr marL="2298984" indent="0" algn="ctr">
              <a:buNone/>
              <a:defRPr>
                <a:solidFill>
                  <a:schemeClr val="tx1">
                    <a:tint val="75000"/>
                  </a:schemeClr>
                </a:solidFill>
              </a:defRPr>
            </a:lvl5pPr>
            <a:lvl6pPr marL="2873731" indent="0" algn="ctr">
              <a:buNone/>
              <a:defRPr>
                <a:solidFill>
                  <a:schemeClr val="tx1">
                    <a:tint val="75000"/>
                  </a:schemeClr>
                </a:solidFill>
              </a:defRPr>
            </a:lvl6pPr>
            <a:lvl7pPr marL="3448477" indent="0" algn="ctr">
              <a:buNone/>
              <a:defRPr>
                <a:solidFill>
                  <a:schemeClr val="tx1">
                    <a:tint val="75000"/>
                  </a:schemeClr>
                </a:solidFill>
              </a:defRPr>
            </a:lvl7pPr>
            <a:lvl8pPr marL="4023223" indent="0" algn="ctr">
              <a:buNone/>
              <a:defRPr>
                <a:solidFill>
                  <a:schemeClr val="tx1">
                    <a:tint val="75000"/>
                  </a:schemeClr>
                </a:solidFill>
              </a:defRPr>
            </a:lvl8pPr>
            <a:lvl9pPr marL="4597969" indent="0" algn="ctr">
              <a:buNone/>
              <a:defRPr>
                <a:solidFill>
                  <a:schemeClr val="tx1">
                    <a:tint val="75000"/>
                  </a:schemeClr>
                </a:solidFill>
              </a:defRPr>
            </a:lvl9pPr>
          </a:lstStyle>
          <a:p>
            <a:r>
              <a:rPr lang="cs-CZ" dirty="0"/>
              <a:t>Klepnutím lze upravit styl předlohy podnadpisů.</a:t>
            </a:r>
          </a:p>
        </p:txBody>
      </p:sp>
      <p:sp>
        <p:nvSpPr>
          <p:cNvPr id="4" name="Zástupný symbol pro datum 3">
            <a:extLst>
              <a:ext uri="{FF2B5EF4-FFF2-40B4-BE49-F238E27FC236}">
                <a16:creationId xmlns:a16="http://schemas.microsoft.com/office/drawing/2014/main" id="{E9E54890-5CA4-6316-D26E-DAF6F74E2009}"/>
              </a:ext>
            </a:extLst>
          </p:cNvPr>
          <p:cNvSpPr>
            <a:spLocks noGrp="1"/>
          </p:cNvSpPr>
          <p:nvPr>
            <p:ph type="dt" sz="half" idx="10"/>
          </p:nvPr>
        </p:nvSpPr>
        <p:spPr/>
        <p:txBody>
          <a:bodyPr/>
          <a:lstStyle>
            <a:lvl1pPr>
              <a:defRPr/>
            </a:lvl1pPr>
          </a:lstStyle>
          <a:p>
            <a:pPr>
              <a:defRPr/>
            </a:pPr>
            <a:fld id="{63CEC7DD-591E-4710-9485-25790E804B8D}" type="datetime1">
              <a:rPr lang="cs-CZ" smtClean="0"/>
              <a:t>21.10.2024</a:t>
            </a:fld>
            <a:endParaRPr lang="cs-CZ"/>
          </a:p>
        </p:txBody>
      </p:sp>
      <p:sp>
        <p:nvSpPr>
          <p:cNvPr id="5" name="Zástupný symbol pro zápatí 4">
            <a:extLst>
              <a:ext uri="{FF2B5EF4-FFF2-40B4-BE49-F238E27FC236}">
                <a16:creationId xmlns:a16="http://schemas.microsoft.com/office/drawing/2014/main" id="{996116BB-80D9-2CDC-2F97-E2C80E64E5B1}"/>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815608D8-E3F8-C904-38CB-464F65141346}"/>
              </a:ext>
            </a:extLst>
          </p:cNvPr>
          <p:cNvSpPr>
            <a:spLocks noGrp="1"/>
          </p:cNvSpPr>
          <p:nvPr>
            <p:ph type="sldNum" sz="quarter" idx="12"/>
          </p:nvPr>
        </p:nvSpPr>
        <p:spPr/>
        <p:txBody>
          <a:bodyPr/>
          <a:lstStyle>
            <a:lvl1pPr>
              <a:defRPr/>
            </a:lvl1pPr>
          </a:lstStyle>
          <a:p>
            <a:pPr>
              <a:defRPr/>
            </a:pPr>
            <a:fld id="{9CAEE068-E1C1-4320-8F79-125DA094B8FF}" type="slidenum">
              <a:rPr lang="cs-CZ" altLang="cs-CZ"/>
              <a:pPr>
                <a:defRPr/>
              </a:pPr>
              <a:t>‹#›</a:t>
            </a:fld>
            <a:endParaRPr lang="cs-CZ" altLang="cs-CZ"/>
          </a:p>
        </p:txBody>
      </p:sp>
    </p:spTree>
    <p:extLst>
      <p:ext uri="{BB962C8B-B14F-4D97-AF65-F5344CB8AC3E}">
        <p14:creationId xmlns:p14="http://schemas.microsoft.com/office/powerpoint/2010/main" val="932706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4025F74-528D-1E0F-70BD-73544F312495}"/>
              </a:ext>
            </a:extLst>
          </p:cNvPr>
          <p:cNvSpPr>
            <a:spLocks noGrp="1"/>
          </p:cNvSpPr>
          <p:nvPr>
            <p:ph type="dt" sz="half" idx="10"/>
          </p:nvPr>
        </p:nvSpPr>
        <p:spPr/>
        <p:txBody>
          <a:bodyPr/>
          <a:lstStyle>
            <a:lvl1pPr>
              <a:defRPr/>
            </a:lvl1pPr>
          </a:lstStyle>
          <a:p>
            <a:pPr>
              <a:defRPr/>
            </a:pPr>
            <a:fld id="{53A089FE-9CB8-4012-961A-CD7426C93643}" type="datetime1">
              <a:rPr lang="cs-CZ" smtClean="0"/>
              <a:t>21.10.2024</a:t>
            </a:fld>
            <a:endParaRPr lang="cs-CZ"/>
          </a:p>
        </p:txBody>
      </p:sp>
      <p:sp>
        <p:nvSpPr>
          <p:cNvPr id="5" name="Zástupný symbol pro zápatí 4">
            <a:extLst>
              <a:ext uri="{FF2B5EF4-FFF2-40B4-BE49-F238E27FC236}">
                <a16:creationId xmlns:a16="http://schemas.microsoft.com/office/drawing/2014/main" id="{572A6F27-4A80-3906-FC3B-DD9DEA2F3E48}"/>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3F7532D7-E7AF-989C-9CB4-16E1B86572F1}"/>
              </a:ext>
            </a:extLst>
          </p:cNvPr>
          <p:cNvSpPr>
            <a:spLocks noGrp="1"/>
          </p:cNvSpPr>
          <p:nvPr>
            <p:ph type="sldNum" sz="quarter" idx="12"/>
          </p:nvPr>
        </p:nvSpPr>
        <p:spPr/>
        <p:txBody>
          <a:bodyPr/>
          <a:lstStyle>
            <a:lvl1pPr>
              <a:defRPr/>
            </a:lvl1pPr>
          </a:lstStyle>
          <a:p>
            <a:pPr>
              <a:defRPr/>
            </a:pPr>
            <a:fld id="{4D6B8964-5B34-4B08-BBCD-0D292C595691}" type="slidenum">
              <a:rPr lang="cs-CZ" altLang="cs-CZ"/>
              <a:pPr>
                <a:defRPr/>
              </a:pPr>
              <a:t>‹#›</a:t>
            </a:fld>
            <a:endParaRPr lang="cs-CZ" altLang="cs-CZ"/>
          </a:p>
        </p:txBody>
      </p:sp>
    </p:spTree>
    <p:extLst>
      <p:ext uri="{BB962C8B-B14F-4D97-AF65-F5344CB8AC3E}">
        <p14:creationId xmlns:p14="http://schemas.microsoft.com/office/powerpoint/2010/main" val="272148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746141" y="1332359"/>
            <a:ext cx="3024664" cy="542202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672147" y="1332359"/>
            <a:ext cx="8849943" cy="542202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3C603F1-06B4-F7A6-57B5-138400F06073}"/>
              </a:ext>
            </a:extLst>
          </p:cNvPr>
          <p:cNvSpPr>
            <a:spLocks noGrp="1"/>
          </p:cNvSpPr>
          <p:nvPr>
            <p:ph type="dt" sz="half" idx="10"/>
          </p:nvPr>
        </p:nvSpPr>
        <p:spPr/>
        <p:txBody>
          <a:bodyPr/>
          <a:lstStyle>
            <a:lvl1pPr>
              <a:defRPr/>
            </a:lvl1pPr>
          </a:lstStyle>
          <a:p>
            <a:pPr>
              <a:defRPr/>
            </a:pPr>
            <a:fld id="{EA6A410F-1A8E-4ECE-9C9F-22145E159C02}" type="datetime1">
              <a:rPr lang="cs-CZ" smtClean="0"/>
              <a:t>21.10.2024</a:t>
            </a:fld>
            <a:endParaRPr lang="cs-CZ"/>
          </a:p>
        </p:txBody>
      </p:sp>
      <p:sp>
        <p:nvSpPr>
          <p:cNvPr id="5" name="Zástupný symbol pro zápatí 4">
            <a:extLst>
              <a:ext uri="{FF2B5EF4-FFF2-40B4-BE49-F238E27FC236}">
                <a16:creationId xmlns:a16="http://schemas.microsoft.com/office/drawing/2014/main" id="{AC7E729E-0EE4-4230-1119-347F2CC99F5C}"/>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7BBEEE59-A722-E5A0-FD79-1C40692253A1}"/>
              </a:ext>
            </a:extLst>
          </p:cNvPr>
          <p:cNvSpPr>
            <a:spLocks noGrp="1"/>
          </p:cNvSpPr>
          <p:nvPr>
            <p:ph type="sldNum" sz="quarter" idx="12"/>
          </p:nvPr>
        </p:nvSpPr>
        <p:spPr/>
        <p:txBody>
          <a:bodyPr/>
          <a:lstStyle>
            <a:lvl1pPr>
              <a:defRPr/>
            </a:lvl1pPr>
          </a:lstStyle>
          <a:p>
            <a:pPr>
              <a:defRPr/>
            </a:pPr>
            <a:fld id="{B55AE3B6-DE4B-4DA5-B703-7CB353A46B4B}" type="slidenum">
              <a:rPr lang="cs-CZ" altLang="cs-CZ"/>
              <a:pPr>
                <a:defRPr/>
              </a:pPr>
              <a:t>‹#›</a:t>
            </a:fld>
            <a:endParaRPr lang="cs-CZ" altLang="cs-CZ"/>
          </a:p>
        </p:txBody>
      </p:sp>
    </p:spTree>
    <p:extLst>
      <p:ext uri="{BB962C8B-B14F-4D97-AF65-F5344CB8AC3E}">
        <p14:creationId xmlns:p14="http://schemas.microsoft.com/office/powerpoint/2010/main" val="284719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5997289" y="180231"/>
            <a:ext cx="6773114" cy="936104"/>
          </a:xfrm>
        </p:spPr>
        <p:txBody>
          <a:bodyPr/>
          <a:lstStyle>
            <a:lvl1pPr>
              <a:defRPr sz="3520"/>
            </a:lvl1pPr>
          </a:lstStyle>
          <a:p>
            <a:r>
              <a:rPr lang="cs-CZ" dirty="0"/>
              <a:t>Klepnutím lze upravit styl předlohy nadpisů.</a:t>
            </a:r>
          </a:p>
        </p:txBody>
      </p:sp>
      <p:sp>
        <p:nvSpPr>
          <p:cNvPr id="3" name="Zástupný symbol pro obsah 2"/>
          <p:cNvSpPr>
            <a:spLocks noGrp="1"/>
          </p:cNvSpPr>
          <p:nvPr>
            <p:ph idx="1"/>
          </p:nvPr>
        </p:nvSpPr>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BC8354F2-1D3B-6484-83B0-54488D0530D0}"/>
              </a:ext>
            </a:extLst>
          </p:cNvPr>
          <p:cNvSpPr>
            <a:spLocks noGrp="1"/>
          </p:cNvSpPr>
          <p:nvPr>
            <p:ph type="dt" sz="half" idx="10"/>
          </p:nvPr>
        </p:nvSpPr>
        <p:spPr/>
        <p:txBody>
          <a:bodyPr/>
          <a:lstStyle>
            <a:lvl1pPr>
              <a:defRPr/>
            </a:lvl1pPr>
          </a:lstStyle>
          <a:p>
            <a:pPr>
              <a:defRPr/>
            </a:pPr>
            <a:fld id="{5D5A0AEE-9997-4106-AE11-217704429851}" type="datetime1">
              <a:rPr lang="cs-CZ" smtClean="0"/>
              <a:t>21.10.2024</a:t>
            </a:fld>
            <a:endParaRPr lang="cs-CZ"/>
          </a:p>
        </p:txBody>
      </p:sp>
      <p:sp>
        <p:nvSpPr>
          <p:cNvPr id="5" name="Zástupný symbol pro zápatí 4">
            <a:extLst>
              <a:ext uri="{FF2B5EF4-FFF2-40B4-BE49-F238E27FC236}">
                <a16:creationId xmlns:a16="http://schemas.microsoft.com/office/drawing/2014/main" id="{303E4EB9-B4D5-4089-466A-4A787C9C521F}"/>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1A772E13-B976-3856-BCA7-7FE128AF2D62}"/>
              </a:ext>
            </a:extLst>
          </p:cNvPr>
          <p:cNvSpPr>
            <a:spLocks noGrp="1"/>
          </p:cNvSpPr>
          <p:nvPr>
            <p:ph type="sldNum" sz="quarter" idx="12"/>
          </p:nvPr>
        </p:nvSpPr>
        <p:spPr/>
        <p:txBody>
          <a:bodyPr/>
          <a:lstStyle>
            <a:lvl1pPr>
              <a:defRPr/>
            </a:lvl1pPr>
          </a:lstStyle>
          <a:p>
            <a:pPr>
              <a:defRPr/>
            </a:pPr>
            <a:fld id="{C466BEC8-0E7C-4B91-ABEF-C60D2C457CAA}" type="slidenum">
              <a:rPr lang="cs-CZ" altLang="cs-CZ"/>
              <a:pPr>
                <a:defRPr/>
              </a:pPr>
              <a:t>‹#›</a:t>
            </a:fld>
            <a:endParaRPr lang="cs-CZ" altLang="cs-CZ"/>
          </a:p>
        </p:txBody>
      </p:sp>
    </p:spTree>
    <p:extLst>
      <p:ext uri="{BB962C8B-B14F-4D97-AF65-F5344CB8AC3E}">
        <p14:creationId xmlns:p14="http://schemas.microsoft.com/office/powerpoint/2010/main" val="203204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1061900" y="4858814"/>
            <a:ext cx="11426508" cy="1501751"/>
          </a:xfrm>
        </p:spPr>
        <p:txBody>
          <a:bodyPr/>
          <a:lstStyle>
            <a:lvl1pPr algn="l">
              <a:defRPr sz="5028" b="1" cap="all"/>
            </a:lvl1pPr>
          </a:lstStyle>
          <a:p>
            <a:r>
              <a:rPr lang="cs-CZ"/>
              <a:t>Klepnutím lze upravit styl předlohy nadpisů.</a:t>
            </a:r>
          </a:p>
        </p:txBody>
      </p:sp>
      <p:sp>
        <p:nvSpPr>
          <p:cNvPr id="3" name="Zástupný symbol pro text 2"/>
          <p:cNvSpPr>
            <a:spLocks noGrp="1"/>
          </p:cNvSpPr>
          <p:nvPr>
            <p:ph type="body" idx="1"/>
          </p:nvPr>
        </p:nvSpPr>
        <p:spPr>
          <a:xfrm>
            <a:off x="1061900" y="3204786"/>
            <a:ext cx="11426508" cy="1654026"/>
          </a:xfrm>
        </p:spPr>
        <p:txBody>
          <a:bodyPr anchor="b"/>
          <a:lstStyle>
            <a:lvl1pPr marL="0" indent="0">
              <a:buNone/>
              <a:defRPr sz="2514">
                <a:solidFill>
                  <a:schemeClr val="tx1">
                    <a:tint val="75000"/>
                  </a:schemeClr>
                </a:solidFill>
              </a:defRPr>
            </a:lvl1pPr>
            <a:lvl2pPr marL="574746" indent="0">
              <a:buNone/>
              <a:defRPr sz="2263">
                <a:solidFill>
                  <a:schemeClr val="tx1">
                    <a:tint val="75000"/>
                  </a:schemeClr>
                </a:solidFill>
              </a:defRPr>
            </a:lvl2pPr>
            <a:lvl3pPr marL="1149492" indent="0">
              <a:buNone/>
              <a:defRPr sz="2011">
                <a:solidFill>
                  <a:schemeClr val="tx1">
                    <a:tint val="75000"/>
                  </a:schemeClr>
                </a:solidFill>
              </a:defRPr>
            </a:lvl3pPr>
            <a:lvl4pPr marL="1724238" indent="0">
              <a:buNone/>
              <a:defRPr sz="1760">
                <a:solidFill>
                  <a:schemeClr val="tx1">
                    <a:tint val="75000"/>
                  </a:schemeClr>
                </a:solidFill>
              </a:defRPr>
            </a:lvl4pPr>
            <a:lvl5pPr marL="2298984" indent="0">
              <a:buNone/>
              <a:defRPr sz="1760">
                <a:solidFill>
                  <a:schemeClr val="tx1">
                    <a:tint val="75000"/>
                  </a:schemeClr>
                </a:solidFill>
              </a:defRPr>
            </a:lvl5pPr>
            <a:lvl6pPr marL="2873731" indent="0">
              <a:buNone/>
              <a:defRPr sz="1760">
                <a:solidFill>
                  <a:schemeClr val="tx1">
                    <a:tint val="75000"/>
                  </a:schemeClr>
                </a:solidFill>
              </a:defRPr>
            </a:lvl6pPr>
            <a:lvl7pPr marL="3448477" indent="0">
              <a:buNone/>
              <a:defRPr sz="1760">
                <a:solidFill>
                  <a:schemeClr val="tx1">
                    <a:tint val="75000"/>
                  </a:schemeClr>
                </a:solidFill>
              </a:defRPr>
            </a:lvl7pPr>
            <a:lvl8pPr marL="4023223" indent="0">
              <a:buNone/>
              <a:defRPr sz="1760">
                <a:solidFill>
                  <a:schemeClr val="tx1">
                    <a:tint val="75000"/>
                  </a:schemeClr>
                </a:solidFill>
              </a:defRPr>
            </a:lvl8pPr>
            <a:lvl9pPr marL="4597969" indent="0">
              <a:buNone/>
              <a:defRPr sz="1760">
                <a:solidFill>
                  <a:schemeClr val="tx1">
                    <a:tint val="75000"/>
                  </a:schemeClr>
                </a:solidFill>
              </a:defRPr>
            </a:lvl9pPr>
          </a:lstStyle>
          <a:p>
            <a:pPr lvl="0"/>
            <a:r>
              <a:rPr lang="cs-CZ"/>
              <a:t>Klepnutím lze upravit styly předlohy textu.</a:t>
            </a:r>
          </a:p>
        </p:txBody>
      </p:sp>
      <p:sp>
        <p:nvSpPr>
          <p:cNvPr id="4" name="Zástupný symbol pro datum 3">
            <a:extLst>
              <a:ext uri="{FF2B5EF4-FFF2-40B4-BE49-F238E27FC236}">
                <a16:creationId xmlns:a16="http://schemas.microsoft.com/office/drawing/2014/main" id="{0E23D188-7042-DB50-B74D-9A563A337452}"/>
              </a:ext>
            </a:extLst>
          </p:cNvPr>
          <p:cNvSpPr>
            <a:spLocks noGrp="1"/>
          </p:cNvSpPr>
          <p:nvPr>
            <p:ph type="dt" sz="half" idx="10"/>
          </p:nvPr>
        </p:nvSpPr>
        <p:spPr/>
        <p:txBody>
          <a:bodyPr/>
          <a:lstStyle>
            <a:lvl1pPr>
              <a:defRPr/>
            </a:lvl1pPr>
          </a:lstStyle>
          <a:p>
            <a:pPr>
              <a:defRPr/>
            </a:pPr>
            <a:fld id="{C44B8FB8-FEEF-421A-BDFA-B06603425965}" type="datetime1">
              <a:rPr lang="cs-CZ" smtClean="0"/>
              <a:t>21.10.2024</a:t>
            </a:fld>
            <a:endParaRPr lang="cs-CZ"/>
          </a:p>
        </p:txBody>
      </p:sp>
      <p:sp>
        <p:nvSpPr>
          <p:cNvPr id="5" name="Zástupný symbol pro zápatí 4">
            <a:extLst>
              <a:ext uri="{FF2B5EF4-FFF2-40B4-BE49-F238E27FC236}">
                <a16:creationId xmlns:a16="http://schemas.microsoft.com/office/drawing/2014/main" id="{AA1843DB-05B0-8157-4861-1E4584A97A32}"/>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A142D1D7-141F-D03C-82E7-E6B4BEE82FE4}"/>
              </a:ext>
            </a:extLst>
          </p:cNvPr>
          <p:cNvSpPr>
            <a:spLocks noGrp="1"/>
          </p:cNvSpPr>
          <p:nvPr>
            <p:ph type="sldNum" sz="quarter" idx="12"/>
          </p:nvPr>
        </p:nvSpPr>
        <p:spPr/>
        <p:txBody>
          <a:bodyPr/>
          <a:lstStyle>
            <a:lvl1pPr>
              <a:defRPr/>
            </a:lvl1pPr>
          </a:lstStyle>
          <a:p>
            <a:pPr>
              <a:defRPr/>
            </a:pPr>
            <a:fld id="{F95C3C0E-D02D-4ACC-A732-D72B1001F759}" type="slidenum">
              <a:rPr lang="cs-CZ" altLang="cs-CZ"/>
              <a:pPr>
                <a:defRPr/>
              </a:pPr>
              <a:t>‹#›</a:t>
            </a:fld>
            <a:endParaRPr lang="cs-CZ" altLang="cs-CZ"/>
          </a:p>
        </p:txBody>
      </p:sp>
    </p:spTree>
    <p:extLst>
      <p:ext uri="{BB962C8B-B14F-4D97-AF65-F5344CB8AC3E}">
        <p14:creationId xmlns:p14="http://schemas.microsoft.com/office/powerpoint/2010/main" val="234020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72148" y="1764296"/>
            <a:ext cx="5937302" cy="4990084"/>
          </a:xfrm>
        </p:spPr>
        <p:txBody>
          <a:bodyPr/>
          <a:lstStyle>
            <a:lvl1pPr>
              <a:defRPr sz="3520"/>
            </a:lvl1pPr>
            <a:lvl2pPr>
              <a:defRPr sz="3017"/>
            </a:lvl2pPr>
            <a:lvl3pPr>
              <a:defRPr sz="2514"/>
            </a:lvl3pPr>
            <a:lvl4pPr>
              <a:defRPr sz="2263"/>
            </a:lvl4pPr>
            <a:lvl5pPr>
              <a:defRPr sz="2263"/>
            </a:lvl5pPr>
            <a:lvl6pPr>
              <a:defRPr sz="2263"/>
            </a:lvl6pPr>
            <a:lvl7pPr>
              <a:defRPr sz="2263"/>
            </a:lvl7pPr>
            <a:lvl8pPr>
              <a:defRPr sz="2263"/>
            </a:lvl8pPr>
            <a:lvl9pPr>
              <a:defRPr sz="2263"/>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833500" y="1764296"/>
            <a:ext cx="5937302" cy="4990084"/>
          </a:xfrm>
        </p:spPr>
        <p:txBody>
          <a:bodyPr/>
          <a:lstStyle>
            <a:lvl1pPr>
              <a:defRPr sz="3520"/>
            </a:lvl1pPr>
            <a:lvl2pPr>
              <a:defRPr sz="3017"/>
            </a:lvl2pPr>
            <a:lvl3pPr>
              <a:defRPr sz="2514"/>
            </a:lvl3pPr>
            <a:lvl4pPr>
              <a:defRPr sz="2263"/>
            </a:lvl4pPr>
            <a:lvl5pPr>
              <a:defRPr sz="2263"/>
            </a:lvl5pPr>
            <a:lvl6pPr>
              <a:defRPr sz="2263"/>
            </a:lvl6pPr>
            <a:lvl7pPr>
              <a:defRPr sz="2263"/>
            </a:lvl7pPr>
            <a:lvl8pPr>
              <a:defRPr sz="2263"/>
            </a:lvl8pPr>
            <a:lvl9pPr>
              <a:defRPr sz="2263"/>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49131735-7CA1-BA5B-5D44-56DAD32D9364}"/>
              </a:ext>
            </a:extLst>
          </p:cNvPr>
          <p:cNvSpPr>
            <a:spLocks noGrp="1"/>
          </p:cNvSpPr>
          <p:nvPr>
            <p:ph type="dt" sz="half" idx="10"/>
          </p:nvPr>
        </p:nvSpPr>
        <p:spPr/>
        <p:txBody>
          <a:bodyPr/>
          <a:lstStyle>
            <a:lvl1pPr>
              <a:defRPr/>
            </a:lvl1pPr>
          </a:lstStyle>
          <a:p>
            <a:pPr>
              <a:defRPr/>
            </a:pPr>
            <a:fld id="{1AB43EEB-264F-4E47-B788-800BD6DF54D3}" type="datetime1">
              <a:rPr lang="cs-CZ" smtClean="0"/>
              <a:t>21.10.2024</a:t>
            </a:fld>
            <a:endParaRPr lang="cs-CZ"/>
          </a:p>
        </p:txBody>
      </p:sp>
      <p:sp>
        <p:nvSpPr>
          <p:cNvPr id="6" name="Zástupný symbol pro zápatí 4">
            <a:extLst>
              <a:ext uri="{FF2B5EF4-FFF2-40B4-BE49-F238E27FC236}">
                <a16:creationId xmlns:a16="http://schemas.microsoft.com/office/drawing/2014/main" id="{0BA6AA3C-60AF-6D94-D063-F3DBB3F77167}"/>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6DB84AE3-E1E8-6DCD-B83E-9983B7970C7C}"/>
              </a:ext>
            </a:extLst>
          </p:cNvPr>
          <p:cNvSpPr>
            <a:spLocks noGrp="1"/>
          </p:cNvSpPr>
          <p:nvPr>
            <p:ph type="sldNum" sz="quarter" idx="12"/>
          </p:nvPr>
        </p:nvSpPr>
        <p:spPr/>
        <p:txBody>
          <a:bodyPr/>
          <a:lstStyle>
            <a:lvl1pPr>
              <a:defRPr/>
            </a:lvl1pPr>
          </a:lstStyle>
          <a:p>
            <a:pPr>
              <a:defRPr/>
            </a:pPr>
            <a:fld id="{9B2DD509-45C9-4FE1-9500-D383EA651EE3}" type="slidenum">
              <a:rPr lang="cs-CZ" altLang="cs-CZ"/>
              <a:pPr>
                <a:defRPr/>
              </a:pPr>
              <a:t>‹#›</a:t>
            </a:fld>
            <a:endParaRPr lang="cs-CZ" altLang="cs-CZ"/>
          </a:p>
        </p:txBody>
      </p:sp>
    </p:spTree>
    <p:extLst>
      <p:ext uri="{BB962C8B-B14F-4D97-AF65-F5344CB8AC3E}">
        <p14:creationId xmlns:p14="http://schemas.microsoft.com/office/powerpoint/2010/main" val="232337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656427" y="1188344"/>
            <a:ext cx="5939637" cy="705367"/>
          </a:xfrm>
        </p:spPr>
        <p:txBody>
          <a:bodyPr anchor="b"/>
          <a:lstStyle>
            <a:lvl1pPr marL="0" indent="0">
              <a:buNone/>
              <a:defRPr sz="3017" b="1"/>
            </a:lvl1pPr>
            <a:lvl2pPr marL="574746" indent="0">
              <a:buNone/>
              <a:defRPr sz="2514" b="1"/>
            </a:lvl2pPr>
            <a:lvl3pPr marL="1149492" indent="0">
              <a:buNone/>
              <a:defRPr sz="2263" b="1"/>
            </a:lvl3pPr>
            <a:lvl4pPr marL="1724238" indent="0">
              <a:buNone/>
              <a:defRPr sz="2011" b="1"/>
            </a:lvl4pPr>
            <a:lvl5pPr marL="2298984" indent="0">
              <a:buNone/>
              <a:defRPr sz="2011" b="1"/>
            </a:lvl5pPr>
            <a:lvl6pPr marL="2873731" indent="0">
              <a:buNone/>
              <a:defRPr sz="2011" b="1"/>
            </a:lvl6pPr>
            <a:lvl7pPr marL="3448477" indent="0">
              <a:buNone/>
              <a:defRPr sz="2011" b="1"/>
            </a:lvl7pPr>
            <a:lvl8pPr marL="4023223" indent="0">
              <a:buNone/>
              <a:defRPr sz="2011" b="1"/>
            </a:lvl8pPr>
            <a:lvl9pPr marL="4597969" indent="0">
              <a:buNone/>
              <a:defRPr sz="2011" b="1"/>
            </a:lvl9pPr>
          </a:lstStyle>
          <a:p>
            <a:pPr lvl="0"/>
            <a:r>
              <a:rPr lang="cs-CZ" dirty="0"/>
              <a:t>Klepnutím lze upravit styly předlohy textu.</a:t>
            </a:r>
          </a:p>
        </p:txBody>
      </p:sp>
      <p:sp>
        <p:nvSpPr>
          <p:cNvPr id="4" name="Zástupný symbol pro obsah 3"/>
          <p:cNvSpPr>
            <a:spLocks noGrp="1"/>
          </p:cNvSpPr>
          <p:nvPr>
            <p:ph sz="half" idx="2"/>
          </p:nvPr>
        </p:nvSpPr>
        <p:spPr>
          <a:xfrm>
            <a:off x="672149" y="1980431"/>
            <a:ext cx="5939637" cy="4773948"/>
          </a:xfrm>
        </p:spPr>
        <p:txBody>
          <a:bodyPr/>
          <a:lstStyle>
            <a:lvl1pPr>
              <a:defRPr sz="3017"/>
            </a:lvl1pPr>
            <a:lvl2pPr>
              <a:defRPr sz="2514"/>
            </a:lvl2pPr>
            <a:lvl3pPr>
              <a:defRPr sz="2263"/>
            </a:lvl3pPr>
            <a:lvl4pPr>
              <a:defRPr sz="2011"/>
            </a:lvl4pPr>
            <a:lvl5pPr>
              <a:defRPr sz="2011"/>
            </a:lvl5pPr>
            <a:lvl6pPr>
              <a:defRPr sz="2011"/>
            </a:lvl6pPr>
            <a:lvl7pPr>
              <a:defRPr sz="2011"/>
            </a:lvl7pPr>
            <a:lvl8pPr>
              <a:defRPr sz="2011"/>
            </a:lvl8pPr>
            <a:lvl9pPr>
              <a:defRPr sz="2011"/>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844555" y="1188344"/>
            <a:ext cx="5941970" cy="705367"/>
          </a:xfrm>
        </p:spPr>
        <p:txBody>
          <a:bodyPr anchor="b"/>
          <a:lstStyle>
            <a:lvl1pPr marL="0" indent="0">
              <a:buNone/>
              <a:defRPr sz="3017" b="1"/>
            </a:lvl1pPr>
            <a:lvl2pPr marL="574746" indent="0">
              <a:buNone/>
              <a:defRPr sz="2514" b="1"/>
            </a:lvl2pPr>
            <a:lvl3pPr marL="1149492" indent="0">
              <a:buNone/>
              <a:defRPr sz="2263" b="1"/>
            </a:lvl3pPr>
            <a:lvl4pPr marL="1724238" indent="0">
              <a:buNone/>
              <a:defRPr sz="2011" b="1"/>
            </a:lvl4pPr>
            <a:lvl5pPr marL="2298984" indent="0">
              <a:buNone/>
              <a:defRPr sz="2011" b="1"/>
            </a:lvl5pPr>
            <a:lvl6pPr marL="2873731" indent="0">
              <a:buNone/>
              <a:defRPr sz="2011" b="1"/>
            </a:lvl6pPr>
            <a:lvl7pPr marL="3448477" indent="0">
              <a:buNone/>
              <a:defRPr sz="2011" b="1"/>
            </a:lvl7pPr>
            <a:lvl8pPr marL="4023223" indent="0">
              <a:buNone/>
              <a:defRPr sz="2011" b="1"/>
            </a:lvl8pPr>
            <a:lvl9pPr marL="4597969" indent="0">
              <a:buNone/>
              <a:defRPr sz="2011" b="1"/>
            </a:lvl9pPr>
          </a:lstStyle>
          <a:p>
            <a:pPr lvl="0"/>
            <a:r>
              <a:rPr lang="cs-CZ" dirty="0"/>
              <a:t>Klepnutím lze upravit styly předlohy textu.</a:t>
            </a:r>
          </a:p>
        </p:txBody>
      </p:sp>
      <p:sp>
        <p:nvSpPr>
          <p:cNvPr id="6" name="Zástupný symbol pro obsah 5"/>
          <p:cNvSpPr>
            <a:spLocks noGrp="1"/>
          </p:cNvSpPr>
          <p:nvPr>
            <p:ph sz="quarter" idx="4"/>
          </p:nvPr>
        </p:nvSpPr>
        <p:spPr>
          <a:xfrm>
            <a:off x="6828834" y="1980431"/>
            <a:ext cx="5941970" cy="4773948"/>
          </a:xfrm>
        </p:spPr>
        <p:txBody>
          <a:bodyPr/>
          <a:lstStyle>
            <a:lvl1pPr>
              <a:defRPr sz="3017"/>
            </a:lvl1pPr>
            <a:lvl2pPr>
              <a:defRPr sz="2514"/>
            </a:lvl2pPr>
            <a:lvl3pPr>
              <a:defRPr sz="2263"/>
            </a:lvl3pPr>
            <a:lvl4pPr>
              <a:defRPr sz="2011"/>
            </a:lvl4pPr>
            <a:lvl5pPr>
              <a:defRPr sz="2011"/>
            </a:lvl5pPr>
            <a:lvl6pPr>
              <a:defRPr sz="2011"/>
            </a:lvl6pPr>
            <a:lvl7pPr>
              <a:defRPr sz="2011"/>
            </a:lvl7pPr>
            <a:lvl8pPr>
              <a:defRPr sz="2011"/>
            </a:lvl8pPr>
            <a:lvl9pPr>
              <a:defRPr sz="2011"/>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a:extLst>
              <a:ext uri="{FF2B5EF4-FFF2-40B4-BE49-F238E27FC236}">
                <a16:creationId xmlns:a16="http://schemas.microsoft.com/office/drawing/2014/main" id="{28ABBB9F-BFBA-ECF5-8F82-6BB04873D44A}"/>
              </a:ext>
            </a:extLst>
          </p:cNvPr>
          <p:cNvSpPr>
            <a:spLocks noGrp="1"/>
          </p:cNvSpPr>
          <p:nvPr>
            <p:ph type="dt" sz="half" idx="10"/>
          </p:nvPr>
        </p:nvSpPr>
        <p:spPr/>
        <p:txBody>
          <a:bodyPr/>
          <a:lstStyle>
            <a:lvl1pPr>
              <a:defRPr/>
            </a:lvl1pPr>
          </a:lstStyle>
          <a:p>
            <a:pPr>
              <a:defRPr/>
            </a:pPr>
            <a:fld id="{2D78020D-7639-4C19-828F-139B8D5F4BFC}" type="datetime1">
              <a:rPr lang="cs-CZ" smtClean="0"/>
              <a:t>21.10.2024</a:t>
            </a:fld>
            <a:endParaRPr lang="cs-CZ"/>
          </a:p>
        </p:txBody>
      </p:sp>
      <p:sp>
        <p:nvSpPr>
          <p:cNvPr id="8" name="Zástupný symbol pro zápatí 4">
            <a:extLst>
              <a:ext uri="{FF2B5EF4-FFF2-40B4-BE49-F238E27FC236}">
                <a16:creationId xmlns:a16="http://schemas.microsoft.com/office/drawing/2014/main" id="{172FA1D7-68E1-4857-EFBC-5B7DCBA9EC66}"/>
              </a:ext>
            </a:extLst>
          </p:cNvPr>
          <p:cNvSpPr>
            <a:spLocks noGrp="1"/>
          </p:cNvSpPr>
          <p:nvPr>
            <p:ph type="ftr" sz="quarter" idx="11"/>
          </p:nvPr>
        </p:nvSpPr>
        <p:spPr/>
        <p:txBody>
          <a:bodyPr/>
          <a:lstStyle>
            <a:lvl1pPr>
              <a:defRPr/>
            </a:lvl1pPr>
          </a:lstStyle>
          <a:p>
            <a:pPr>
              <a:defRPr/>
            </a:pPr>
            <a:endParaRPr lang="cs-CZ"/>
          </a:p>
        </p:txBody>
      </p:sp>
      <p:sp>
        <p:nvSpPr>
          <p:cNvPr id="9" name="Zástupný symbol pro číslo snímku 5">
            <a:extLst>
              <a:ext uri="{FF2B5EF4-FFF2-40B4-BE49-F238E27FC236}">
                <a16:creationId xmlns:a16="http://schemas.microsoft.com/office/drawing/2014/main" id="{A67F5B67-0049-C621-01F2-01E47587CF6D}"/>
              </a:ext>
            </a:extLst>
          </p:cNvPr>
          <p:cNvSpPr>
            <a:spLocks noGrp="1"/>
          </p:cNvSpPr>
          <p:nvPr>
            <p:ph type="sldNum" sz="quarter" idx="12"/>
          </p:nvPr>
        </p:nvSpPr>
        <p:spPr/>
        <p:txBody>
          <a:bodyPr/>
          <a:lstStyle>
            <a:lvl1pPr>
              <a:defRPr/>
            </a:lvl1pPr>
          </a:lstStyle>
          <a:p>
            <a:pPr>
              <a:defRPr/>
            </a:pPr>
            <a:fld id="{A21B81B6-3CF1-456F-AE78-31CC9C2AD7FA}" type="slidenum">
              <a:rPr lang="cs-CZ" altLang="cs-CZ"/>
              <a:pPr>
                <a:defRPr/>
              </a:pPr>
              <a:t>‹#›</a:t>
            </a:fld>
            <a:endParaRPr lang="cs-CZ" altLang="cs-CZ"/>
          </a:p>
        </p:txBody>
      </p:sp>
    </p:spTree>
    <p:extLst>
      <p:ext uri="{BB962C8B-B14F-4D97-AF65-F5344CB8AC3E}">
        <p14:creationId xmlns:p14="http://schemas.microsoft.com/office/powerpoint/2010/main" val="2339310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3">
            <a:extLst>
              <a:ext uri="{FF2B5EF4-FFF2-40B4-BE49-F238E27FC236}">
                <a16:creationId xmlns:a16="http://schemas.microsoft.com/office/drawing/2014/main" id="{1EDBBBDE-3AEB-553C-D6E3-B9549A5D18D8}"/>
              </a:ext>
            </a:extLst>
          </p:cNvPr>
          <p:cNvSpPr>
            <a:spLocks noGrp="1"/>
          </p:cNvSpPr>
          <p:nvPr>
            <p:ph type="dt" sz="half" idx="10"/>
          </p:nvPr>
        </p:nvSpPr>
        <p:spPr/>
        <p:txBody>
          <a:bodyPr/>
          <a:lstStyle>
            <a:lvl1pPr>
              <a:defRPr/>
            </a:lvl1pPr>
          </a:lstStyle>
          <a:p>
            <a:pPr>
              <a:defRPr/>
            </a:pPr>
            <a:fld id="{8BCA5B58-DC20-4C1B-A4C3-35B9AFBB8DB1}" type="datetime1">
              <a:rPr lang="cs-CZ" smtClean="0"/>
              <a:t>21.10.2024</a:t>
            </a:fld>
            <a:endParaRPr lang="cs-CZ"/>
          </a:p>
        </p:txBody>
      </p:sp>
      <p:sp>
        <p:nvSpPr>
          <p:cNvPr id="4" name="Zástupný symbol pro zápatí 4">
            <a:extLst>
              <a:ext uri="{FF2B5EF4-FFF2-40B4-BE49-F238E27FC236}">
                <a16:creationId xmlns:a16="http://schemas.microsoft.com/office/drawing/2014/main" id="{7DB02A21-9862-75BD-9FB5-BAEDEF8FCCE1}"/>
              </a:ext>
            </a:extLst>
          </p:cNvPr>
          <p:cNvSpPr>
            <a:spLocks noGrp="1"/>
          </p:cNvSpPr>
          <p:nvPr>
            <p:ph type="ftr" sz="quarter" idx="11"/>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72FB1313-C749-F58D-9CCD-2B5D4540041D}"/>
              </a:ext>
            </a:extLst>
          </p:cNvPr>
          <p:cNvSpPr>
            <a:spLocks noGrp="1"/>
          </p:cNvSpPr>
          <p:nvPr>
            <p:ph type="sldNum" sz="quarter" idx="12"/>
          </p:nvPr>
        </p:nvSpPr>
        <p:spPr/>
        <p:txBody>
          <a:bodyPr/>
          <a:lstStyle>
            <a:lvl1pPr>
              <a:defRPr/>
            </a:lvl1pPr>
          </a:lstStyle>
          <a:p>
            <a:pPr>
              <a:defRPr/>
            </a:pPr>
            <a:fld id="{53B7D341-70A4-42AC-BF70-1C2708F48B1F}" type="slidenum">
              <a:rPr lang="cs-CZ" altLang="cs-CZ"/>
              <a:pPr>
                <a:defRPr/>
              </a:pPr>
              <a:t>‹#›</a:t>
            </a:fld>
            <a:endParaRPr lang="cs-CZ" altLang="cs-CZ"/>
          </a:p>
        </p:txBody>
      </p:sp>
    </p:spTree>
    <p:extLst>
      <p:ext uri="{BB962C8B-B14F-4D97-AF65-F5344CB8AC3E}">
        <p14:creationId xmlns:p14="http://schemas.microsoft.com/office/powerpoint/2010/main" val="1748291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6B7E3ADC-E850-66FF-4188-5999548A5FAA}"/>
              </a:ext>
            </a:extLst>
          </p:cNvPr>
          <p:cNvSpPr>
            <a:spLocks noGrp="1"/>
          </p:cNvSpPr>
          <p:nvPr>
            <p:ph type="dt" sz="half" idx="10"/>
          </p:nvPr>
        </p:nvSpPr>
        <p:spPr/>
        <p:txBody>
          <a:bodyPr/>
          <a:lstStyle>
            <a:lvl1pPr>
              <a:defRPr/>
            </a:lvl1pPr>
          </a:lstStyle>
          <a:p>
            <a:pPr>
              <a:defRPr/>
            </a:pPr>
            <a:fld id="{91D632BC-1A6F-4C00-8424-0871C1D6E576}" type="datetime1">
              <a:rPr lang="cs-CZ" smtClean="0"/>
              <a:t>21.10.2024</a:t>
            </a:fld>
            <a:endParaRPr lang="cs-CZ"/>
          </a:p>
        </p:txBody>
      </p:sp>
      <p:sp>
        <p:nvSpPr>
          <p:cNvPr id="3" name="Zástupný symbol pro zápatí 4">
            <a:extLst>
              <a:ext uri="{FF2B5EF4-FFF2-40B4-BE49-F238E27FC236}">
                <a16:creationId xmlns:a16="http://schemas.microsoft.com/office/drawing/2014/main" id="{0930402A-7358-AF03-56F9-76DD3FE5766F}"/>
              </a:ext>
            </a:extLst>
          </p:cNvPr>
          <p:cNvSpPr>
            <a:spLocks noGrp="1"/>
          </p:cNvSpPr>
          <p:nvPr>
            <p:ph type="ftr" sz="quarter" idx="11"/>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0F3ACB83-34F9-0E63-D4E0-D4DDCCF4AC21}"/>
              </a:ext>
            </a:extLst>
          </p:cNvPr>
          <p:cNvSpPr>
            <a:spLocks noGrp="1"/>
          </p:cNvSpPr>
          <p:nvPr>
            <p:ph type="sldNum" sz="quarter" idx="12"/>
          </p:nvPr>
        </p:nvSpPr>
        <p:spPr/>
        <p:txBody>
          <a:bodyPr/>
          <a:lstStyle>
            <a:lvl1pPr>
              <a:defRPr/>
            </a:lvl1pPr>
          </a:lstStyle>
          <a:p>
            <a:pPr>
              <a:defRPr/>
            </a:pPr>
            <a:fld id="{35974C84-6E0A-4E63-B8B4-907A1FDBB326}" type="slidenum">
              <a:rPr lang="cs-CZ" altLang="cs-CZ"/>
              <a:pPr>
                <a:defRPr/>
              </a:pPr>
              <a:t>‹#›</a:t>
            </a:fld>
            <a:endParaRPr lang="cs-CZ" altLang="cs-CZ"/>
          </a:p>
        </p:txBody>
      </p:sp>
    </p:spTree>
    <p:extLst>
      <p:ext uri="{BB962C8B-B14F-4D97-AF65-F5344CB8AC3E}">
        <p14:creationId xmlns:p14="http://schemas.microsoft.com/office/powerpoint/2010/main" val="1807295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525" y="1369718"/>
            <a:ext cx="4412263" cy="610713"/>
          </a:xfrm>
        </p:spPr>
        <p:txBody>
          <a:bodyPr anchor="b"/>
          <a:lstStyle>
            <a:lvl1pPr algn="l">
              <a:defRPr sz="2514" b="1"/>
            </a:lvl1pPr>
          </a:lstStyle>
          <a:p>
            <a:r>
              <a:rPr lang="cs-CZ" dirty="0"/>
              <a:t>Klepnutím lze upravit styl předlohy nadpisů.</a:t>
            </a:r>
          </a:p>
        </p:txBody>
      </p:sp>
      <p:sp>
        <p:nvSpPr>
          <p:cNvPr id="3" name="Zástupný symbol pro obsah 2"/>
          <p:cNvSpPr>
            <a:spLocks noGrp="1"/>
          </p:cNvSpPr>
          <p:nvPr>
            <p:ph idx="1"/>
          </p:nvPr>
        </p:nvSpPr>
        <p:spPr>
          <a:xfrm>
            <a:off x="5725721" y="324247"/>
            <a:ext cx="7045082" cy="6430133"/>
          </a:xfrm>
        </p:spPr>
        <p:txBody>
          <a:bodyPr/>
          <a:lstStyle>
            <a:lvl1pPr>
              <a:defRPr sz="4023"/>
            </a:lvl1pPr>
            <a:lvl2pPr>
              <a:defRPr sz="3520"/>
            </a:lvl2pPr>
            <a:lvl3pPr>
              <a:defRPr sz="3017"/>
            </a:lvl3pPr>
            <a:lvl4pPr>
              <a:defRPr sz="2514"/>
            </a:lvl4pPr>
            <a:lvl5pPr>
              <a:defRPr sz="2514"/>
            </a:lvl5pPr>
            <a:lvl6pPr>
              <a:defRPr sz="2514"/>
            </a:lvl6pPr>
            <a:lvl7pPr>
              <a:defRPr sz="2514"/>
            </a:lvl7pPr>
            <a:lvl8pPr>
              <a:defRPr sz="2514"/>
            </a:lvl8pPr>
            <a:lvl9pPr>
              <a:defRPr sz="2514"/>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72151" y="1980431"/>
            <a:ext cx="4422638" cy="4773949"/>
          </a:xfrm>
        </p:spPr>
        <p:txBody>
          <a:bodyPr/>
          <a:lstStyle>
            <a:lvl1pPr marL="0" indent="0">
              <a:buNone/>
              <a:defRPr sz="1760"/>
            </a:lvl1pPr>
            <a:lvl2pPr marL="574746" indent="0">
              <a:buNone/>
              <a:defRPr sz="1509"/>
            </a:lvl2pPr>
            <a:lvl3pPr marL="1149492" indent="0">
              <a:buNone/>
              <a:defRPr sz="1257"/>
            </a:lvl3pPr>
            <a:lvl4pPr marL="1724238" indent="0">
              <a:buNone/>
              <a:defRPr sz="1131"/>
            </a:lvl4pPr>
            <a:lvl5pPr marL="2298984" indent="0">
              <a:buNone/>
              <a:defRPr sz="1131"/>
            </a:lvl5pPr>
            <a:lvl6pPr marL="2873731" indent="0">
              <a:buNone/>
              <a:defRPr sz="1131"/>
            </a:lvl6pPr>
            <a:lvl7pPr marL="3448477" indent="0">
              <a:buNone/>
              <a:defRPr sz="1131"/>
            </a:lvl7pPr>
            <a:lvl8pPr marL="4023223" indent="0">
              <a:buNone/>
              <a:defRPr sz="1131"/>
            </a:lvl8pPr>
            <a:lvl9pPr marL="4597969" indent="0">
              <a:buNone/>
              <a:defRPr sz="1131"/>
            </a:lvl9pPr>
          </a:lstStyle>
          <a:p>
            <a:pPr lvl="0"/>
            <a:r>
              <a:rPr lang="cs-CZ" dirty="0"/>
              <a:t>Klepnutím lze upravit styly předlohy textu.</a:t>
            </a:r>
          </a:p>
        </p:txBody>
      </p:sp>
      <p:sp>
        <p:nvSpPr>
          <p:cNvPr id="5" name="Zástupný symbol pro datum 3">
            <a:extLst>
              <a:ext uri="{FF2B5EF4-FFF2-40B4-BE49-F238E27FC236}">
                <a16:creationId xmlns:a16="http://schemas.microsoft.com/office/drawing/2014/main" id="{00E6F6C1-6844-4379-E8C1-7F1950B13CAA}"/>
              </a:ext>
            </a:extLst>
          </p:cNvPr>
          <p:cNvSpPr>
            <a:spLocks noGrp="1"/>
          </p:cNvSpPr>
          <p:nvPr>
            <p:ph type="dt" sz="half" idx="10"/>
          </p:nvPr>
        </p:nvSpPr>
        <p:spPr/>
        <p:txBody>
          <a:bodyPr/>
          <a:lstStyle>
            <a:lvl1pPr>
              <a:defRPr/>
            </a:lvl1pPr>
          </a:lstStyle>
          <a:p>
            <a:pPr>
              <a:defRPr/>
            </a:pPr>
            <a:fld id="{936AF79D-D2A5-40B7-A7C5-283C60D24ED1}" type="datetime1">
              <a:rPr lang="cs-CZ" smtClean="0"/>
              <a:t>21.10.2024</a:t>
            </a:fld>
            <a:endParaRPr lang="cs-CZ"/>
          </a:p>
        </p:txBody>
      </p:sp>
      <p:sp>
        <p:nvSpPr>
          <p:cNvPr id="6" name="Zástupný symbol pro zápatí 4">
            <a:extLst>
              <a:ext uri="{FF2B5EF4-FFF2-40B4-BE49-F238E27FC236}">
                <a16:creationId xmlns:a16="http://schemas.microsoft.com/office/drawing/2014/main" id="{9A932F02-08C7-DA52-31EF-285A0C84707B}"/>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7DB58D40-A7C2-61A2-AF7C-DFE7137B47A6}"/>
              </a:ext>
            </a:extLst>
          </p:cNvPr>
          <p:cNvSpPr>
            <a:spLocks noGrp="1"/>
          </p:cNvSpPr>
          <p:nvPr>
            <p:ph type="sldNum" sz="quarter" idx="12"/>
          </p:nvPr>
        </p:nvSpPr>
        <p:spPr/>
        <p:txBody>
          <a:bodyPr/>
          <a:lstStyle>
            <a:lvl1pPr>
              <a:defRPr/>
            </a:lvl1pPr>
          </a:lstStyle>
          <a:p>
            <a:pPr>
              <a:defRPr/>
            </a:pPr>
            <a:fld id="{DDF3E9D7-FC23-40A9-91E4-157E58D8527C}" type="slidenum">
              <a:rPr lang="cs-CZ" altLang="cs-CZ"/>
              <a:pPr>
                <a:defRPr/>
              </a:pPr>
              <a:t>‹#›</a:t>
            </a:fld>
            <a:endParaRPr lang="cs-CZ" altLang="cs-CZ"/>
          </a:p>
        </p:txBody>
      </p:sp>
    </p:spTree>
    <p:extLst>
      <p:ext uri="{BB962C8B-B14F-4D97-AF65-F5344CB8AC3E}">
        <p14:creationId xmlns:p14="http://schemas.microsoft.com/office/powerpoint/2010/main" val="309577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634912" y="5292885"/>
            <a:ext cx="8065770" cy="624855"/>
          </a:xfrm>
        </p:spPr>
        <p:txBody>
          <a:bodyPr anchor="b"/>
          <a:lstStyle>
            <a:lvl1pPr algn="l">
              <a:defRPr sz="2514" b="1"/>
            </a:lvl1pPr>
          </a:lstStyle>
          <a:p>
            <a:r>
              <a:rPr lang="cs-CZ"/>
              <a:t>Klepnutím lze upravit styl předlohy nadpisů.</a:t>
            </a:r>
          </a:p>
        </p:txBody>
      </p:sp>
      <p:sp>
        <p:nvSpPr>
          <p:cNvPr id="3" name="Zástupný symbol pro obrázek 2"/>
          <p:cNvSpPr>
            <a:spLocks noGrp="1"/>
          </p:cNvSpPr>
          <p:nvPr>
            <p:ph type="pic" idx="1"/>
          </p:nvPr>
        </p:nvSpPr>
        <p:spPr>
          <a:xfrm>
            <a:off x="2822469" y="1311034"/>
            <a:ext cx="7690655" cy="3880012"/>
          </a:xfrm>
        </p:spPr>
        <p:txBody>
          <a:bodyPr rtlCol="0">
            <a:normAutofit/>
          </a:bodyPr>
          <a:lstStyle>
            <a:lvl1pPr marL="0" indent="0">
              <a:buNone/>
              <a:defRPr sz="4023"/>
            </a:lvl1pPr>
            <a:lvl2pPr marL="574746" indent="0">
              <a:buNone/>
              <a:defRPr sz="3520"/>
            </a:lvl2pPr>
            <a:lvl3pPr marL="1149492" indent="0">
              <a:buNone/>
              <a:defRPr sz="3017"/>
            </a:lvl3pPr>
            <a:lvl4pPr marL="1724238" indent="0">
              <a:buNone/>
              <a:defRPr sz="2514"/>
            </a:lvl4pPr>
            <a:lvl5pPr marL="2298984" indent="0">
              <a:buNone/>
              <a:defRPr sz="2514"/>
            </a:lvl5pPr>
            <a:lvl6pPr marL="2873731" indent="0">
              <a:buNone/>
              <a:defRPr sz="2514"/>
            </a:lvl6pPr>
            <a:lvl7pPr marL="3448477" indent="0">
              <a:buNone/>
              <a:defRPr sz="2514"/>
            </a:lvl7pPr>
            <a:lvl8pPr marL="4023223" indent="0">
              <a:buNone/>
              <a:defRPr sz="2514"/>
            </a:lvl8pPr>
            <a:lvl9pPr marL="4597969" indent="0">
              <a:buNone/>
              <a:defRPr sz="2514"/>
            </a:lvl9pPr>
          </a:lstStyle>
          <a:p>
            <a:pPr lvl="0"/>
            <a:endParaRPr lang="cs-CZ" noProof="0"/>
          </a:p>
        </p:txBody>
      </p:sp>
      <p:sp>
        <p:nvSpPr>
          <p:cNvPr id="4" name="Zástupný symbol pro text 3"/>
          <p:cNvSpPr>
            <a:spLocks noGrp="1"/>
          </p:cNvSpPr>
          <p:nvPr>
            <p:ph type="body" sz="half" idx="2"/>
          </p:nvPr>
        </p:nvSpPr>
        <p:spPr>
          <a:xfrm>
            <a:off x="2634912" y="5917739"/>
            <a:ext cx="8065770" cy="887398"/>
          </a:xfrm>
        </p:spPr>
        <p:txBody>
          <a:bodyPr/>
          <a:lstStyle>
            <a:lvl1pPr marL="0" indent="0">
              <a:buNone/>
              <a:defRPr sz="1760"/>
            </a:lvl1pPr>
            <a:lvl2pPr marL="574746" indent="0">
              <a:buNone/>
              <a:defRPr sz="1509"/>
            </a:lvl2pPr>
            <a:lvl3pPr marL="1149492" indent="0">
              <a:buNone/>
              <a:defRPr sz="1257"/>
            </a:lvl3pPr>
            <a:lvl4pPr marL="1724238" indent="0">
              <a:buNone/>
              <a:defRPr sz="1131"/>
            </a:lvl4pPr>
            <a:lvl5pPr marL="2298984" indent="0">
              <a:buNone/>
              <a:defRPr sz="1131"/>
            </a:lvl5pPr>
            <a:lvl6pPr marL="2873731" indent="0">
              <a:buNone/>
              <a:defRPr sz="1131"/>
            </a:lvl6pPr>
            <a:lvl7pPr marL="3448477" indent="0">
              <a:buNone/>
              <a:defRPr sz="1131"/>
            </a:lvl7pPr>
            <a:lvl8pPr marL="4023223" indent="0">
              <a:buNone/>
              <a:defRPr sz="1131"/>
            </a:lvl8pPr>
            <a:lvl9pPr marL="4597969" indent="0">
              <a:buNone/>
              <a:defRPr sz="1131"/>
            </a:lvl9pPr>
          </a:lstStyle>
          <a:p>
            <a:pPr lvl="0"/>
            <a:r>
              <a:rPr lang="cs-CZ"/>
              <a:t>Klepnutím lze upravit styly předlohy textu.</a:t>
            </a:r>
          </a:p>
        </p:txBody>
      </p:sp>
      <p:sp>
        <p:nvSpPr>
          <p:cNvPr id="5" name="Zástupný symbol pro datum 3">
            <a:extLst>
              <a:ext uri="{FF2B5EF4-FFF2-40B4-BE49-F238E27FC236}">
                <a16:creationId xmlns:a16="http://schemas.microsoft.com/office/drawing/2014/main" id="{E74DBC95-3056-5D63-F5EE-EB2DFAEF5831}"/>
              </a:ext>
            </a:extLst>
          </p:cNvPr>
          <p:cNvSpPr>
            <a:spLocks noGrp="1"/>
          </p:cNvSpPr>
          <p:nvPr>
            <p:ph type="dt" sz="half" idx="10"/>
          </p:nvPr>
        </p:nvSpPr>
        <p:spPr/>
        <p:txBody>
          <a:bodyPr/>
          <a:lstStyle>
            <a:lvl1pPr>
              <a:defRPr/>
            </a:lvl1pPr>
          </a:lstStyle>
          <a:p>
            <a:pPr>
              <a:defRPr/>
            </a:pPr>
            <a:fld id="{61742DE3-A3FC-403E-8525-FAA38772D504}" type="datetime1">
              <a:rPr lang="cs-CZ" smtClean="0"/>
              <a:t>21.10.2024</a:t>
            </a:fld>
            <a:endParaRPr lang="cs-CZ"/>
          </a:p>
        </p:txBody>
      </p:sp>
      <p:sp>
        <p:nvSpPr>
          <p:cNvPr id="6" name="Zástupný symbol pro zápatí 4">
            <a:extLst>
              <a:ext uri="{FF2B5EF4-FFF2-40B4-BE49-F238E27FC236}">
                <a16:creationId xmlns:a16="http://schemas.microsoft.com/office/drawing/2014/main" id="{3BB25562-0FAB-DF22-5A41-455EBD101A21}"/>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40D8C4A2-C9DA-5398-1106-A430F9367BB1}"/>
              </a:ext>
            </a:extLst>
          </p:cNvPr>
          <p:cNvSpPr>
            <a:spLocks noGrp="1"/>
          </p:cNvSpPr>
          <p:nvPr>
            <p:ph type="sldNum" sz="quarter" idx="12"/>
          </p:nvPr>
        </p:nvSpPr>
        <p:spPr/>
        <p:txBody>
          <a:bodyPr/>
          <a:lstStyle>
            <a:lvl1pPr>
              <a:defRPr/>
            </a:lvl1pPr>
          </a:lstStyle>
          <a:p>
            <a:pPr>
              <a:defRPr/>
            </a:pPr>
            <a:fld id="{3626713D-55DF-4159-A806-91E35FA5A163}" type="slidenum">
              <a:rPr lang="cs-CZ" altLang="cs-CZ"/>
              <a:pPr>
                <a:defRPr/>
              </a:pPr>
              <a:t>‹#›</a:t>
            </a:fld>
            <a:endParaRPr lang="cs-CZ" altLang="cs-CZ"/>
          </a:p>
        </p:txBody>
      </p:sp>
    </p:spTree>
    <p:extLst>
      <p:ext uri="{BB962C8B-B14F-4D97-AF65-F5344CB8AC3E}">
        <p14:creationId xmlns:p14="http://schemas.microsoft.com/office/powerpoint/2010/main" val="189941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bdélník 9">
            <a:extLst>
              <a:ext uri="{FF2B5EF4-FFF2-40B4-BE49-F238E27FC236}">
                <a16:creationId xmlns:a16="http://schemas.microsoft.com/office/drawing/2014/main" id="{664CB2F9-8414-68E9-5688-D17EDE1D98B8}"/>
              </a:ext>
            </a:extLst>
          </p:cNvPr>
          <p:cNvSpPr/>
          <p:nvPr userDrawn="1"/>
        </p:nvSpPr>
        <p:spPr>
          <a:xfrm>
            <a:off x="0" y="0"/>
            <a:ext cx="13442950" cy="1189038"/>
          </a:xfrm>
          <a:prstGeom prst="rect">
            <a:avLst/>
          </a:prstGeom>
          <a:solidFill>
            <a:srgbClr val="5BBBB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1464804" eaLnBrk="1" fontAlgn="auto" hangingPunct="1">
              <a:spcBef>
                <a:spcPts val="0"/>
              </a:spcBef>
              <a:spcAft>
                <a:spcPts val="0"/>
              </a:spcAft>
              <a:defRPr/>
            </a:pPr>
            <a:endParaRPr lang="cs-CZ" sz="3017" dirty="0">
              <a:latin typeface="Clara Sans" pitchFamily="50" charset="0"/>
            </a:endParaRPr>
          </a:p>
        </p:txBody>
      </p:sp>
      <p:sp>
        <p:nvSpPr>
          <p:cNvPr id="1027" name="Zástupný symbol pro nadpis 1">
            <a:extLst>
              <a:ext uri="{FF2B5EF4-FFF2-40B4-BE49-F238E27FC236}">
                <a16:creationId xmlns:a16="http://schemas.microsoft.com/office/drawing/2014/main" id="{E8EB02C6-E698-C1DD-DC46-7A90A67F04C8}"/>
              </a:ext>
            </a:extLst>
          </p:cNvPr>
          <p:cNvSpPr>
            <a:spLocks noGrp="1"/>
          </p:cNvSpPr>
          <p:nvPr>
            <p:ph type="title"/>
          </p:nvPr>
        </p:nvSpPr>
        <p:spPr bwMode="auto">
          <a:xfrm>
            <a:off x="660400" y="1357313"/>
            <a:ext cx="60483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vložíte nadpis</a:t>
            </a:r>
          </a:p>
        </p:txBody>
      </p:sp>
      <p:sp>
        <p:nvSpPr>
          <p:cNvPr id="1028" name="Zástupný symbol pro text 2">
            <a:extLst>
              <a:ext uri="{FF2B5EF4-FFF2-40B4-BE49-F238E27FC236}">
                <a16:creationId xmlns:a16="http://schemas.microsoft.com/office/drawing/2014/main" id="{30C614A6-B0FC-72BF-67C9-43DBD38B2224}"/>
              </a:ext>
            </a:extLst>
          </p:cNvPr>
          <p:cNvSpPr>
            <a:spLocks noGrp="1"/>
          </p:cNvSpPr>
          <p:nvPr>
            <p:ph type="body" idx="1"/>
          </p:nvPr>
        </p:nvSpPr>
        <p:spPr bwMode="auto">
          <a:xfrm>
            <a:off x="673100" y="2155825"/>
            <a:ext cx="1209675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40F592BD-8400-7637-8EFC-263E399B0CD3}"/>
              </a:ext>
            </a:extLst>
          </p:cNvPr>
          <p:cNvSpPr>
            <a:spLocks noGrp="1"/>
          </p:cNvSpPr>
          <p:nvPr>
            <p:ph type="dt" sz="half" idx="2"/>
          </p:nvPr>
        </p:nvSpPr>
        <p:spPr>
          <a:xfrm>
            <a:off x="673100" y="7008813"/>
            <a:ext cx="3136900" cy="401637"/>
          </a:xfrm>
          <a:prstGeom prst="rect">
            <a:avLst/>
          </a:prstGeom>
        </p:spPr>
        <p:txBody>
          <a:bodyPr vert="horz" lIns="91440" tIns="45720" rIns="91440" bIns="45720" rtlCol="0" anchor="ctr"/>
          <a:lstStyle>
            <a:lvl1pPr algn="l" eaLnBrk="1" fontAlgn="auto" hangingPunct="1">
              <a:spcBef>
                <a:spcPts val="0"/>
              </a:spcBef>
              <a:spcAft>
                <a:spcPts val="0"/>
              </a:spcAft>
              <a:defRPr sz="1509">
                <a:solidFill>
                  <a:schemeClr val="tx1">
                    <a:tint val="75000"/>
                  </a:schemeClr>
                </a:solidFill>
                <a:latin typeface="Clara Sans" pitchFamily="50" charset="0"/>
              </a:defRPr>
            </a:lvl1pPr>
          </a:lstStyle>
          <a:p>
            <a:pPr>
              <a:defRPr/>
            </a:pPr>
            <a:fld id="{969ED627-1F88-4346-9A16-AFCDFA0992EA}" type="datetime1">
              <a:rPr lang="cs-CZ" smtClean="0"/>
              <a:t>21.10.2024</a:t>
            </a:fld>
            <a:endParaRPr lang="cs-CZ"/>
          </a:p>
        </p:txBody>
      </p:sp>
      <p:sp>
        <p:nvSpPr>
          <p:cNvPr id="5" name="Zástupný symbol pro zápatí 4">
            <a:extLst>
              <a:ext uri="{FF2B5EF4-FFF2-40B4-BE49-F238E27FC236}">
                <a16:creationId xmlns:a16="http://schemas.microsoft.com/office/drawing/2014/main" id="{972D9835-28DE-69A3-5AFF-103894FFCF9F}"/>
              </a:ext>
            </a:extLst>
          </p:cNvPr>
          <p:cNvSpPr>
            <a:spLocks noGrp="1"/>
          </p:cNvSpPr>
          <p:nvPr>
            <p:ph type="ftr" sz="quarter" idx="3"/>
          </p:nvPr>
        </p:nvSpPr>
        <p:spPr>
          <a:xfrm>
            <a:off x="4592638" y="7008813"/>
            <a:ext cx="4257675" cy="401637"/>
          </a:xfrm>
          <a:prstGeom prst="rect">
            <a:avLst/>
          </a:prstGeom>
        </p:spPr>
        <p:txBody>
          <a:bodyPr vert="horz" lIns="91440" tIns="45720" rIns="91440" bIns="45720" rtlCol="0" anchor="ctr"/>
          <a:lstStyle>
            <a:lvl1pPr algn="ctr" eaLnBrk="1" fontAlgn="auto" hangingPunct="1">
              <a:spcBef>
                <a:spcPts val="0"/>
              </a:spcBef>
              <a:spcAft>
                <a:spcPts val="0"/>
              </a:spcAft>
              <a:defRPr sz="1509">
                <a:solidFill>
                  <a:schemeClr val="tx1">
                    <a:tint val="75000"/>
                  </a:schemeClr>
                </a:solidFill>
                <a:latin typeface="Clara Sans" pitchFamily="50" charset="0"/>
              </a:defRPr>
            </a:lvl1pPr>
          </a:lstStyle>
          <a:p>
            <a:pPr>
              <a:defRPr/>
            </a:pPr>
            <a:endParaRPr lang="cs-CZ"/>
          </a:p>
        </p:txBody>
      </p:sp>
      <p:sp>
        <p:nvSpPr>
          <p:cNvPr id="6" name="Zástupný symbol pro číslo snímku 5">
            <a:extLst>
              <a:ext uri="{FF2B5EF4-FFF2-40B4-BE49-F238E27FC236}">
                <a16:creationId xmlns:a16="http://schemas.microsoft.com/office/drawing/2014/main" id="{7332E90A-411C-712F-901A-6DD6D6E0362B}"/>
              </a:ext>
            </a:extLst>
          </p:cNvPr>
          <p:cNvSpPr>
            <a:spLocks noGrp="1"/>
          </p:cNvSpPr>
          <p:nvPr>
            <p:ph type="sldNum" sz="quarter" idx="4"/>
          </p:nvPr>
        </p:nvSpPr>
        <p:spPr>
          <a:xfrm>
            <a:off x="9632950" y="7008813"/>
            <a:ext cx="3136900" cy="401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500" smtClean="0">
                <a:solidFill>
                  <a:srgbClr val="898989"/>
                </a:solidFill>
                <a:latin typeface="Clara Sans" panose="02000503000000020004" pitchFamily="2" charset="0"/>
              </a:defRPr>
            </a:lvl1pPr>
          </a:lstStyle>
          <a:p>
            <a:pPr>
              <a:defRPr/>
            </a:pPr>
            <a:fld id="{F75D2B3B-D19B-4729-BDC4-9B3589D55615}" type="slidenum">
              <a:rPr lang="cs-CZ" altLang="cs-CZ"/>
              <a:pPr>
                <a:defRPr/>
              </a:pPr>
              <a:t>‹#›</a:t>
            </a:fld>
            <a:endParaRPr lang="cs-CZ" altLang="cs-CZ"/>
          </a:p>
        </p:txBody>
      </p:sp>
      <p:pic>
        <p:nvPicPr>
          <p:cNvPr id="1032" name="Obrázek 2">
            <a:extLst>
              <a:ext uri="{FF2B5EF4-FFF2-40B4-BE49-F238E27FC236}">
                <a16:creationId xmlns:a16="http://schemas.microsoft.com/office/drawing/2014/main" id="{C7CA8DED-7B2F-3EF5-8DA9-B8E2655F54B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84175" y="231775"/>
            <a:ext cx="3962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Obrázek 2" descr="Obsah obrázku text&#10;&#10;Popis byl vytvořen automaticky">
            <a:extLst>
              <a:ext uri="{FF2B5EF4-FFF2-40B4-BE49-F238E27FC236}">
                <a16:creationId xmlns:a16="http://schemas.microsoft.com/office/drawing/2014/main" id="{CD9BF639-5DF7-0A2D-8B40-5742AF35287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5865813" y="-6350"/>
            <a:ext cx="76009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spcBef>
          <a:spcPct val="0"/>
        </a:spcBef>
        <a:spcAft>
          <a:spcPct val="0"/>
        </a:spcAft>
        <a:defRPr sz="3000" kern="1200">
          <a:solidFill>
            <a:schemeClr val="tx1"/>
          </a:solidFill>
          <a:latin typeface="Clara Sans" pitchFamily="50" charset="0"/>
          <a:ea typeface="+mj-ea"/>
          <a:cs typeface="+mj-cs"/>
        </a:defRPr>
      </a:lvl1pPr>
      <a:lvl2pPr algn="l" rtl="0" eaLnBrk="0" fontAlgn="base" hangingPunct="0">
        <a:spcBef>
          <a:spcPct val="0"/>
        </a:spcBef>
        <a:spcAft>
          <a:spcPct val="0"/>
        </a:spcAft>
        <a:defRPr sz="3000">
          <a:solidFill>
            <a:schemeClr val="tx1"/>
          </a:solidFill>
          <a:latin typeface="Clara Sans" pitchFamily="50" charset="0"/>
        </a:defRPr>
      </a:lvl2pPr>
      <a:lvl3pPr algn="l" rtl="0" eaLnBrk="0" fontAlgn="base" hangingPunct="0">
        <a:spcBef>
          <a:spcPct val="0"/>
        </a:spcBef>
        <a:spcAft>
          <a:spcPct val="0"/>
        </a:spcAft>
        <a:defRPr sz="3000">
          <a:solidFill>
            <a:schemeClr val="tx1"/>
          </a:solidFill>
          <a:latin typeface="Clara Sans" pitchFamily="50" charset="0"/>
        </a:defRPr>
      </a:lvl3pPr>
      <a:lvl4pPr algn="l" rtl="0" eaLnBrk="0" fontAlgn="base" hangingPunct="0">
        <a:spcBef>
          <a:spcPct val="0"/>
        </a:spcBef>
        <a:spcAft>
          <a:spcPct val="0"/>
        </a:spcAft>
        <a:defRPr sz="3000">
          <a:solidFill>
            <a:schemeClr val="tx1"/>
          </a:solidFill>
          <a:latin typeface="Clara Sans" pitchFamily="50" charset="0"/>
        </a:defRPr>
      </a:lvl4pPr>
      <a:lvl5pPr algn="l" rtl="0" eaLnBrk="0" fontAlgn="base" hangingPunct="0">
        <a:spcBef>
          <a:spcPct val="0"/>
        </a:spcBef>
        <a:spcAft>
          <a:spcPct val="0"/>
        </a:spcAft>
        <a:defRPr sz="3000">
          <a:solidFill>
            <a:schemeClr val="tx1"/>
          </a:solidFill>
          <a:latin typeface="Clara Sans" pitchFamily="50" charset="0"/>
        </a:defRPr>
      </a:lvl5pPr>
      <a:lvl6pPr marL="574746" algn="ctr" rtl="0" fontAlgn="base">
        <a:spcBef>
          <a:spcPct val="0"/>
        </a:spcBef>
        <a:spcAft>
          <a:spcPct val="0"/>
        </a:spcAft>
        <a:defRPr sz="5531">
          <a:solidFill>
            <a:schemeClr val="tx1"/>
          </a:solidFill>
          <a:latin typeface="Calibri" pitchFamily="34" charset="0"/>
        </a:defRPr>
      </a:lvl6pPr>
      <a:lvl7pPr marL="1149492" algn="ctr" rtl="0" fontAlgn="base">
        <a:spcBef>
          <a:spcPct val="0"/>
        </a:spcBef>
        <a:spcAft>
          <a:spcPct val="0"/>
        </a:spcAft>
        <a:defRPr sz="5531">
          <a:solidFill>
            <a:schemeClr val="tx1"/>
          </a:solidFill>
          <a:latin typeface="Calibri" pitchFamily="34" charset="0"/>
        </a:defRPr>
      </a:lvl7pPr>
      <a:lvl8pPr marL="1724238" algn="ctr" rtl="0" fontAlgn="base">
        <a:spcBef>
          <a:spcPct val="0"/>
        </a:spcBef>
        <a:spcAft>
          <a:spcPct val="0"/>
        </a:spcAft>
        <a:defRPr sz="5531">
          <a:solidFill>
            <a:schemeClr val="tx1"/>
          </a:solidFill>
          <a:latin typeface="Calibri" pitchFamily="34" charset="0"/>
        </a:defRPr>
      </a:lvl8pPr>
      <a:lvl9pPr marL="2298984" algn="ctr" rtl="0" fontAlgn="base">
        <a:spcBef>
          <a:spcPct val="0"/>
        </a:spcBef>
        <a:spcAft>
          <a:spcPct val="0"/>
        </a:spcAft>
        <a:defRPr sz="5531">
          <a:solidFill>
            <a:schemeClr val="tx1"/>
          </a:solidFill>
          <a:latin typeface="Calibri" pitchFamily="34" charset="0"/>
        </a:defRPr>
      </a:lvl9pPr>
    </p:titleStyle>
    <p:bodyStyle>
      <a:lvl1pPr marL="430213" indent="-430213" algn="l" rtl="0" eaLnBrk="0" fontAlgn="base" hangingPunct="0">
        <a:spcBef>
          <a:spcPct val="20000"/>
        </a:spcBef>
        <a:spcAft>
          <a:spcPct val="0"/>
        </a:spcAft>
        <a:buFont typeface="Arial" panose="020B0604020202020204" pitchFamily="34" charset="0"/>
        <a:buChar char="•"/>
        <a:defRPr sz="4000" kern="1200">
          <a:solidFill>
            <a:schemeClr val="tx1"/>
          </a:solidFill>
          <a:latin typeface="Clara Sans" pitchFamily="50" charset="0"/>
          <a:ea typeface="+mn-ea"/>
          <a:cs typeface="+mn-cs"/>
        </a:defRPr>
      </a:lvl1pPr>
      <a:lvl2pPr marL="933450" indent="-358775" algn="l" rtl="0" eaLnBrk="0" fontAlgn="base" hangingPunct="0">
        <a:spcBef>
          <a:spcPct val="20000"/>
        </a:spcBef>
        <a:spcAft>
          <a:spcPct val="0"/>
        </a:spcAft>
        <a:buFont typeface="Arial" panose="020B0604020202020204" pitchFamily="34" charset="0"/>
        <a:buChar char="–"/>
        <a:defRPr sz="3500" kern="1200">
          <a:solidFill>
            <a:schemeClr val="tx1"/>
          </a:solidFill>
          <a:latin typeface="Clara Sans" pitchFamily="50" charset="0"/>
          <a:ea typeface="+mn-ea"/>
          <a:cs typeface="+mn-cs"/>
        </a:defRPr>
      </a:lvl2pPr>
      <a:lvl3pPr marL="1436688" indent="-287338" algn="l" rtl="0" eaLnBrk="0" fontAlgn="base" hangingPunct="0">
        <a:spcBef>
          <a:spcPct val="20000"/>
        </a:spcBef>
        <a:spcAft>
          <a:spcPct val="0"/>
        </a:spcAft>
        <a:buFont typeface="Arial" panose="020B0604020202020204" pitchFamily="34" charset="0"/>
        <a:buChar char="•"/>
        <a:defRPr sz="3000" kern="1200">
          <a:solidFill>
            <a:schemeClr val="tx1"/>
          </a:solidFill>
          <a:latin typeface="Clara Sans" pitchFamily="50" charset="0"/>
          <a:ea typeface="+mn-ea"/>
          <a:cs typeface="+mn-cs"/>
        </a:defRPr>
      </a:lvl3pPr>
      <a:lvl4pPr marL="2011363" indent="-287338" algn="l" rtl="0" eaLnBrk="0" fontAlgn="base" hangingPunct="0">
        <a:spcBef>
          <a:spcPct val="20000"/>
        </a:spcBef>
        <a:spcAft>
          <a:spcPct val="0"/>
        </a:spcAft>
        <a:buFont typeface="Arial" panose="020B0604020202020204" pitchFamily="34" charset="0"/>
        <a:buChar char="–"/>
        <a:defRPr sz="2500" kern="1200">
          <a:solidFill>
            <a:schemeClr val="tx1"/>
          </a:solidFill>
          <a:latin typeface="Clara Sans" pitchFamily="50" charset="0"/>
          <a:ea typeface="+mn-ea"/>
          <a:cs typeface="+mn-cs"/>
        </a:defRPr>
      </a:lvl4pPr>
      <a:lvl5pPr marL="2586038" indent="-287338" algn="l" rtl="0" eaLnBrk="0" fontAlgn="base" hangingPunct="0">
        <a:spcBef>
          <a:spcPct val="20000"/>
        </a:spcBef>
        <a:spcAft>
          <a:spcPct val="0"/>
        </a:spcAft>
        <a:buFont typeface="Arial" panose="020B0604020202020204" pitchFamily="34" charset="0"/>
        <a:buChar char="»"/>
        <a:defRPr sz="2500" kern="1200">
          <a:solidFill>
            <a:schemeClr val="tx1"/>
          </a:solidFill>
          <a:latin typeface="Clara Sans" pitchFamily="50" charset="0"/>
          <a:ea typeface="+mn-ea"/>
          <a:cs typeface="+mn-cs"/>
        </a:defRPr>
      </a:lvl5pPr>
      <a:lvl6pPr marL="3161104" indent="-287373" algn="l" defTabSz="1149492" rtl="0" eaLnBrk="1" latinLnBrk="0" hangingPunct="1">
        <a:spcBef>
          <a:spcPct val="20000"/>
        </a:spcBef>
        <a:buFont typeface="Arial" pitchFamily="34" charset="0"/>
        <a:buChar char="•"/>
        <a:defRPr sz="2514" kern="1200">
          <a:solidFill>
            <a:schemeClr val="tx1"/>
          </a:solidFill>
          <a:latin typeface="+mn-lt"/>
          <a:ea typeface="+mn-ea"/>
          <a:cs typeface="+mn-cs"/>
        </a:defRPr>
      </a:lvl6pPr>
      <a:lvl7pPr marL="3735850" indent="-287373" algn="l" defTabSz="1149492" rtl="0" eaLnBrk="1" latinLnBrk="0" hangingPunct="1">
        <a:spcBef>
          <a:spcPct val="20000"/>
        </a:spcBef>
        <a:buFont typeface="Arial" pitchFamily="34" charset="0"/>
        <a:buChar char="•"/>
        <a:defRPr sz="2514" kern="1200">
          <a:solidFill>
            <a:schemeClr val="tx1"/>
          </a:solidFill>
          <a:latin typeface="+mn-lt"/>
          <a:ea typeface="+mn-ea"/>
          <a:cs typeface="+mn-cs"/>
        </a:defRPr>
      </a:lvl7pPr>
      <a:lvl8pPr marL="4310596" indent="-287373" algn="l" defTabSz="1149492" rtl="0" eaLnBrk="1" latinLnBrk="0" hangingPunct="1">
        <a:spcBef>
          <a:spcPct val="20000"/>
        </a:spcBef>
        <a:buFont typeface="Arial" pitchFamily="34" charset="0"/>
        <a:buChar char="•"/>
        <a:defRPr sz="2514" kern="1200">
          <a:solidFill>
            <a:schemeClr val="tx1"/>
          </a:solidFill>
          <a:latin typeface="+mn-lt"/>
          <a:ea typeface="+mn-ea"/>
          <a:cs typeface="+mn-cs"/>
        </a:defRPr>
      </a:lvl8pPr>
      <a:lvl9pPr marL="4885342" indent="-287373" algn="l" defTabSz="1149492" rtl="0" eaLnBrk="1" latinLnBrk="0" hangingPunct="1">
        <a:spcBef>
          <a:spcPct val="20000"/>
        </a:spcBef>
        <a:buFont typeface="Arial" pitchFamily="34" charset="0"/>
        <a:buChar char="•"/>
        <a:defRPr sz="2514" kern="1200">
          <a:solidFill>
            <a:schemeClr val="tx1"/>
          </a:solidFill>
          <a:latin typeface="+mn-lt"/>
          <a:ea typeface="+mn-ea"/>
          <a:cs typeface="+mn-cs"/>
        </a:defRPr>
      </a:lvl9pPr>
    </p:bodyStyle>
    <p:otherStyle>
      <a:defPPr>
        <a:defRPr lang="cs-CZ"/>
      </a:defPPr>
      <a:lvl1pPr marL="0" algn="l" defTabSz="1149492" rtl="0" eaLnBrk="1" latinLnBrk="0" hangingPunct="1">
        <a:defRPr sz="2263" kern="1200">
          <a:solidFill>
            <a:schemeClr val="tx1"/>
          </a:solidFill>
          <a:latin typeface="+mn-lt"/>
          <a:ea typeface="+mn-ea"/>
          <a:cs typeface="+mn-cs"/>
        </a:defRPr>
      </a:lvl1pPr>
      <a:lvl2pPr marL="574746" algn="l" defTabSz="1149492" rtl="0" eaLnBrk="1" latinLnBrk="0" hangingPunct="1">
        <a:defRPr sz="2263" kern="1200">
          <a:solidFill>
            <a:schemeClr val="tx1"/>
          </a:solidFill>
          <a:latin typeface="+mn-lt"/>
          <a:ea typeface="+mn-ea"/>
          <a:cs typeface="+mn-cs"/>
        </a:defRPr>
      </a:lvl2pPr>
      <a:lvl3pPr marL="1149492" algn="l" defTabSz="1149492" rtl="0" eaLnBrk="1" latinLnBrk="0" hangingPunct="1">
        <a:defRPr sz="2263" kern="1200">
          <a:solidFill>
            <a:schemeClr val="tx1"/>
          </a:solidFill>
          <a:latin typeface="+mn-lt"/>
          <a:ea typeface="+mn-ea"/>
          <a:cs typeface="+mn-cs"/>
        </a:defRPr>
      </a:lvl3pPr>
      <a:lvl4pPr marL="1724238" algn="l" defTabSz="1149492" rtl="0" eaLnBrk="1" latinLnBrk="0" hangingPunct="1">
        <a:defRPr sz="2263" kern="1200">
          <a:solidFill>
            <a:schemeClr val="tx1"/>
          </a:solidFill>
          <a:latin typeface="+mn-lt"/>
          <a:ea typeface="+mn-ea"/>
          <a:cs typeface="+mn-cs"/>
        </a:defRPr>
      </a:lvl4pPr>
      <a:lvl5pPr marL="2298984" algn="l" defTabSz="1149492" rtl="0" eaLnBrk="1" latinLnBrk="0" hangingPunct="1">
        <a:defRPr sz="2263" kern="1200">
          <a:solidFill>
            <a:schemeClr val="tx1"/>
          </a:solidFill>
          <a:latin typeface="+mn-lt"/>
          <a:ea typeface="+mn-ea"/>
          <a:cs typeface="+mn-cs"/>
        </a:defRPr>
      </a:lvl5pPr>
      <a:lvl6pPr marL="2873731" algn="l" defTabSz="1149492" rtl="0" eaLnBrk="1" latinLnBrk="0" hangingPunct="1">
        <a:defRPr sz="2263" kern="1200">
          <a:solidFill>
            <a:schemeClr val="tx1"/>
          </a:solidFill>
          <a:latin typeface="+mn-lt"/>
          <a:ea typeface="+mn-ea"/>
          <a:cs typeface="+mn-cs"/>
        </a:defRPr>
      </a:lvl6pPr>
      <a:lvl7pPr marL="3448477" algn="l" defTabSz="1149492" rtl="0" eaLnBrk="1" latinLnBrk="0" hangingPunct="1">
        <a:defRPr sz="2263" kern="1200">
          <a:solidFill>
            <a:schemeClr val="tx1"/>
          </a:solidFill>
          <a:latin typeface="+mn-lt"/>
          <a:ea typeface="+mn-ea"/>
          <a:cs typeface="+mn-cs"/>
        </a:defRPr>
      </a:lvl7pPr>
      <a:lvl8pPr marL="4023223" algn="l" defTabSz="1149492" rtl="0" eaLnBrk="1" latinLnBrk="0" hangingPunct="1">
        <a:defRPr sz="2263" kern="1200">
          <a:solidFill>
            <a:schemeClr val="tx1"/>
          </a:solidFill>
          <a:latin typeface="+mn-lt"/>
          <a:ea typeface="+mn-ea"/>
          <a:cs typeface="+mn-cs"/>
        </a:defRPr>
      </a:lvl8pPr>
      <a:lvl9pPr marL="4597969" algn="l" defTabSz="1149492" rtl="0" eaLnBrk="1" latinLnBrk="0" hangingPunct="1">
        <a:defRPr sz="22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hyperlink" Target="mailto:penkat00@frov.jcu.cz" TargetMode="External"/><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png"/><Relationship Id="rId5" Type="http://schemas.openxmlformats.org/officeDocument/2006/relationships/image" Target="../media/image55.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g"/><Relationship Id="rId7"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57.png"/><Relationship Id="rId4" Type="http://schemas.openxmlformats.org/officeDocument/2006/relationships/image" Target="../media/image5.jp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6" name="Picture 42" descr="2,205 Bottom River Stock Vectors and Vector Art | Shutterstock">
            <a:extLst>
              <a:ext uri="{FF2B5EF4-FFF2-40B4-BE49-F238E27FC236}">
                <a16:creationId xmlns:a16="http://schemas.microsoft.com/office/drawing/2014/main" id="{22322613-5839-08D2-3396-94A09EDA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475" y="1260351"/>
            <a:ext cx="6723112" cy="6300912"/>
          </a:xfrm>
          <a:prstGeom prst="rect">
            <a:avLst/>
          </a:prstGeom>
          <a:noFill/>
          <a:extLst>
            <a:ext uri="{909E8E84-426E-40DD-AFC4-6F175D3DCCD1}">
              <a14:hiddenFill xmlns:a14="http://schemas.microsoft.com/office/drawing/2010/main">
                <a:solidFill>
                  <a:srgbClr val="FFFFFF"/>
                </a:solidFill>
              </a14:hiddenFill>
            </a:ext>
          </a:extLst>
        </p:spPr>
      </p:pic>
      <p:sp>
        <p:nvSpPr>
          <p:cNvPr id="4098" name="Nadpis 1">
            <a:extLst>
              <a:ext uri="{FF2B5EF4-FFF2-40B4-BE49-F238E27FC236}">
                <a16:creationId xmlns:a16="http://schemas.microsoft.com/office/drawing/2014/main" id="{90AAF5EA-E694-43A2-1DA6-A5CEF6DF0E7C}"/>
              </a:ext>
            </a:extLst>
          </p:cNvPr>
          <p:cNvSpPr>
            <a:spLocks noGrp="1"/>
          </p:cNvSpPr>
          <p:nvPr>
            <p:ph type="ctrTitle"/>
          </p:nvPr>
        </p:nvSpPr>
        <p:spPr>
          <a:xfrm>
            <a:off x="1562100" y="1339379"/>
            <a:ext cx="5303391" cy="2081212"/>
          </a:xfrm>
        </p:spPr>
        <p:txBody>
          <a:bodyPr/>
          <a:lstStyle/>
          <a:p>
            <a:pPr eaLnBrk="1" hangingPunct="1">
              <a:defRPr/>
            </a:pPr>
            <a:r>
              <a:rPr lang="en-US" sz="4000" b="0" i="0" dirty="0">
                <a:solidFill>
                  <a:srgbClr val="111111"/>
                </a:solidFill>
                <a:effectLst/>
                <a:latin typeface="-apple-system"/>
              </a:rPr>
              <a:t>Nutritional requirements</a:t>
            </a:r>
            <a:br>
              <a:rPr lang="cs-CZ" sz="4000" b="0" i="0" dirty="0">
                <a:solidFill>
                  <a:srgbClr val="111111"/>
                </a:solidFill>
                <a:effectLst/>
                <a:latin typeface="-apple-system"/>
              </a:rPr>
            </a:br>
            <a:r>
              <a:rPr lang="en-US" sz="4000" b="0" i="0" dirty="0">
                <a:solidFill>
                  <a:srgbClr val="111111"/>
                </a:solidFill>
                <a:effectLst/>
                <a:latin typeface="-apple-system"/>
              </a:rPr>
              <a:t>and its effects on</a:t>
            </a:r>
            <a:br>
              <a:rPr lang="cs-CZ" sz="4000" b="0" i="0" dirty="0">
                <a:solidFill>
                  <a:srgbClr val="111111"/>
                </a:solidFill>
                <a:effectLst/>
                <a:latin typeface="-apple-system"/>
              </a:rPr>
            </a:br>
            <a:r>
              <a:rPr lang="en-US" sz="4000" b="0" i="0" dirty="0">
                <a:solidFill>
                  <a:srgbClr val="111111"/>
                </a:solidFill>
                <a:effectLst/>
                <a:latin typeface="-apple-system"/>
              </a:rPr>
              <a:t>growth performance of percid </a:t>
            </a:r>
            <a:r>
              <a:rPr lang="en-US" sz="4000" b="0" i="0" dirty="0" err="1">
                <a:solidFill>
                  <a:srgbClr val="111111"/>
                </a:solidFill>
                <a:effectLst/>
                <a:latin typeface="-apple-system"/>
              </a:rPr>
              <a:t>fis</a:t>
            </a:r>
            <a:r>
              <a:rPr lang="cs-CZ" sz="4000" b="0" i="0" dirty="0">
                <a:solidFill>
                  <a:srgbClr val="111111"/>
                </a:solidFill>
                <a:effectLst/>
                <a:latin typeface="-apple-system"/>
              </a:rPr>
              <a:t>h</a:t>
            </a:r>
            <a:r>
              <a:rPr lang="en-US" sz="4000" b="0" i="0" dirty="0">
                <a:solidFill>
                  <a:srgbClr val="111111"/>
                </a:solidFill>
                <a:effectLst/>
                <a:latin typeface="-apple-system"/>
              </a:rPr>
              <a:t> in </a:t>
            </a:r>
            <a:br>
              <a:rPr lang="cs-CZ" sz="4000" b="0" i="0" dirty="0">
                <a:solidFill>
                  <a:srgbClr val="111111"/>
                </a:solidFill>
                <a:effectLst/>
                <a:latin typeface="-apple-system"/>
              </a:rPr>
            </a:br>
            <a:r>
              <a:rPr lang="en-US" sz="4000" b="0" i="0" dirty="0">
                <a:solidFill>
                  <a:srgbClr val="111111"/>
                </a:solidFill>
                <a:effectLst/>
                <a:latin typeface="-apple-system"/>
              </a:rPr>
              <a:t>European freshwater intensive aquaculture</a:t>
            </a:r>
            <a:br>
              <a:rPr lang="cs-CZ" altLang="cs-CZ" dirty="0">
                <a:latin typeface="Clara Sans" panose="02000503000000020004" pitchFamily="2" charset="0"/>
              </a:rPr>
            </a:br>
            <a:endParaRPr lang="cs-CZ" altLang="cs-CZ" dirty="0">
              <a:latin typeface="Clara Sans" panose="02000503000000020004" pitchFamily="2" charset="0"/>
            </a:endParaRPr>
          </a:p>
        </p:txBody>
      </p:sp>
      <p:sp>
        <p:nvSpPr>
          <p:cNvPr id="4099" name="TextovéPole 5">
            <a:extLst>
              <a:ext uri="{FF2B5EF4-FFF2-40B4-BE49-F238E27FC236}">
                <a16:creationId xmlns:a16="http://schemas.microsoft.com/office/drawing/2014/main" id="{B5D2AE62-03E0-16F9-404F-60A2FF115750}"/>
              </a:ext>
            </a:extLst>
          </p:cNvPr>
          <p:cNvSpPr txBox="1">
            <a:spLocks noChangeArrowheads="1"/>
          </p:cNvSpPr>
          <p:nvPr/>
        </p:nvSpPr>
        <p:spPr bwMode="auto">
          <a:xfrm>
            <a:off x="1340808" y="6672889"/>
            <a:ext cx="5609902" cy="479234"/>
          </a:xfrm>
          <a:prstGeom prst="rect">
            <a:avLst/>
          </a:prstGeom>
          <a:noFill/>
          <a:ln>
            <a:noFill/>
          </a:ln>
        </p:spPr>
        <p:txBody>
          <a:bodyPr wrap="square">
            <a:spAutoFit/>
          </a:bodyPr>
          <a:lstStyle>
            <a:lvl1pPr marL="87313">
              <a:spcBef>
                <a:spcPct val="20000"/>
              </a:spcBef>
              <a:buFont typeface="Arial" panose="020B0604020202020204" pitchFamily="34" charset="0"/>
              <a:buChar char="•"/>
              <a:tabLst>
                <a:tab pos="87313" algn="l"/>
              </a:tabLst>
              <a:defRPr sz="3200">
                <a:solidFill>
                  <a:schemeClr val="tx1"/>
                </a:solidFill>
                <a:latin typeface="Clara Sans" panose="02000503000000020004" pitchFamily="2" charset="0"/>
              </a:defRPr>
            </a:lvl1pPr>
            <a:lvl2pPr marL="742950" indent="-285750">
              <a:spcBef>
                <a:spcPct val="20000"/>
              </a:spcBef>
              <a:buFont typeface="Arial" panose="020B0604020202020204" pitchFamily="34" charset="0"/>
              <a:buChar char="–"/>
              <a:tabLst>
                <a:tab pos="87313" algn="l"/>
              </a:tabLst>
              <a:defRPr sz="2800">
                <a:solidFill>
                  <a:schemeClr val="tx1"/>
                </a:solidFill>
                <a:latin typeface="Clara Sans" panose="02000503000000020004" pitchFamily="2" charset="0"/>
              </a:defRPr>
            </a:lvl2pPr>
            <a:lvl3pPr marL="1143000" indent="-228600">
              <a:spcBef>
                <a:spcPct val="20000"/>
              </a:spcBef>
              <a:buFont typeface="Arial" panose="020B0604020202020204" pitchFamily="34" charset="0"/>
              <a:buChar char="•"/>
              <a:tabLst>
                <a:tab pos="87313" algn="l"/>
              </a:tabLst>
              <a:defRPr sz="2400">
                <a:solidFill>
                  <a:schemeClr val="tx1"/>
                </a:solidFill>
                <a:latin typeface="Clara Sans" panose="02000503000000020004" pitchFamily="2" charset="0"/>
              </a:defRPr>
            </a:lvl3pPr>
            <a:lvl4pPr marL="1600200" indent="-228600">
              <a:spcBef>
                <a:spcPct val="20000"/>
              </a:spcBef>
              <a:buFont typeface="Arial" panose="020B0604020202020204" pitchFamily="34" charset="0"/>
              <a:buChar char="–"/>
              <a:tabLst>
                <a:tab pos="87313" algn="l"/>
              </a:tabLst>
              <a:defRPr sz="2000">
                <a:solidFill>
                  <a:schemeClr val="tx1"/>
                </a:solidFill>
                <a:latin typeface="Clara Sans" panose="02000503000000020004" pitchFamily="2" charset="0"/>
              </a:defRPr>
            </a:lvl4pPr>
            <a:lvl5pPr marL="2057400" indent="-228600">
              <a:spcBef>
                <a:spcPct val="20000"/>
              </a:spcBef>
              <a:buFont typeface="Arial" panose="020B0604020202020204" pitchFamily="34" charset="0"/>
              <a:buChar char="»"/>
              <a:tabLst>
                <a:tab pos="87313" algn="l"/>
              </a:tabLst>
              <a:defRPr sz="2000">
                <a:solidFill>
                  <a:schemeClr val="tx1"/>
                </a:solidFill>
                <a:latin typeface="Clara Sans" panose="02000503000000020004" pitchFamily="2" charset="0"/>
              </a:defRPr>
            </a:lvl5pPr>
            <a:lvl6pPr marL="2514600" indent="-228600" eaLnBrk="0" fontAlgn="base" hangingPunct="0">
              <a:spcBef>
                <a:spcPct val="20000"/>
              </a:spcBef>
              <a:spcAft>
                <a:spcPct val="0"/>
              </a:spcAft>
              <a:buFont typeface="Arial" panose="020B0604020202020204" pitchFamily="34" charset="0"/>
              <a:buChar char="»"/>
              <a:tabLst>
                <a:tab pos="87313" algn="l"/>
              </a:tabLst>
              <a:defRPr sz="2000">
                <a:solidFill>
                  <a:schemeClr val="tx1"/>
                </a:solidFill>
                <a:latin typeface="Clara Sans" panose="02000503000000020004" pitchFamily="2" charset="0"/>
              </a:defRPr>
            </a:lvl6pPr>
            <a:lvl7pPr marL="2971800" indent="-228600" eaLnBrk="0" fontAlgn="base" hangingPunct="0">
              <a:spcBef>
                <a:spcPct val="20000"/>
              </a:spcBef>
              <a:spcAft>
                <a:spcPct val="0"/>
              </a:spcAft>
              <a:buFont typeface="Arial" panose="020B0604020202020204" pitchFamily="34" charset="0"/>
              <a:buChar char="»"/>
              <a:tabLst>
                <a:tab pos="87313" algn="l"/>
              </a:tabLst>
              <a:defRPr sz="2000">
                <a:solidFill>
                  <a:schemeClr val="tx1"/>
                </a:solidFill>
                <a:latin typeface="Clara Sans" panose="02000503000000020004" pitchFamily="2" charset="0"/>
              </a:defRPr>
            </a:lvl7pPr>
            <a:lvl8pPr marL="3429000" indent="-228600" eaLnBrk="0" fontAlgn="base" hangingPunct="0">
              <a:spcBef>
                <a:spcPct val="20000"/>
              </a:spcBef>
              <a:spcAft>
                <a:spcPct val="0"/>
              </a:spcAft>
              <a:buFont typeface="Arial" panose="020B0604020202020204" pitchFamily="34" charset="0"/>
              <a:buChar char="»"/>
              <a:tabLst>
                <a:tab pos="87313" algn="l"/>
              </a:tabLst>
              <a:defRPr sz="2000">
                <a:solidFill>
                  <a:schemeClr val="tx1"/>
                </a:solidFill>
                <a:latin typeface="Clara Sans" panose="02000503000000020004" pitchFamily="2" charset="0"/>
              </a:defRPr>
            </a:lvl8pPr>
            <a:lvl9pPr marL="3886200" indent="-228600" eaLnBrk="0" fontAlgn="base" hangingPunct="0">
              <a:spcBef>
                <a:spcPct val="20000"/>
              </a:spcBef>
              <a:spcAft>
                <a:spcPct val="0"/>
              </a:spcAft>
              <a:buFont typeface="Arial" panose="020B0604020202020204" pitchFamily="34" charset="0"/>
              <a:buChar char="»"/>
              <a:tabLst>
                <a:tab pos="87313" algn="l"/>
              </a:tabLst>
              <a:defRPr sz="2000">
                <a:solidFill>
                  <a:schemeClr val="tx1"/>
                </a:solidFill>
                <a:latin typeface="Clara Sans" panose="02000503000000020004" pitchFamily="2" charset="0"/>
              </a:defRPr>
            </a:lvl9pPr>
          </a:lstStyle>
          <a:p>
            <a:pPr eaLnBrk="1" hangingPunct="1">
              <a:spcBef>
                <a:spcPct val="0"/>
              </a:spcBef>
              <a:buFontTx/>
              <a:buNone/>
              <a:defRPr/>
            </a:pPr>
            <a:r>
              <a:rPr lang="cs-CZ" altLang="cs-CZ" sz="2514" dirty="0"/>
              <a:t>Tomáš Pěnka, </a:t>
            </a:r>
            <a:r>
              <a:rPr lang="en-GB" altLang="cs-CZ" sz="2514" dirty="0"/>
              <a:t>October</a:t>
            </a:r>
            <a:r>
              <a:rPr lang="cs-CZ" altLang="cs-CZ" sz="2514" dirty="0"/>
              <a:t> 22nd 2024</a:t>
            </a:r>
          </a:p>
        </p:txBody>
      </p:sp>
      <p:pic>
        <p:nvPicPr>
          <p:cNvPr id="1042" name="Picture 18">
            <a:extLst>
              <a:ext uri="{FF2B5EF4-FFF2-40B4-BE49-F238E27FC236}">
                <a16:creationId xmlns:a16="http://schemas.microsoft.com/office/drawing/2014/main" id="{2E71E098-5537-D443-E2DF-E78E428F9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descr="Obsah obrázku skica, bílé, kresba, sněhová vločka&#10;&#10;Popis byl vytvořen automaticky">
            <a:extLst>
              <a:ext uri="{FF2B5EF4-FFF2-40B4-BE49-F238E27FC236}">
                <a16:creationId xmlns:a16="http://schemas.microsoft.com/office/drawing/2014/main" id="{EF2F8E79-5E95-3A57-FECD-5E7E5B8BAD4A}"/>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6721475" y="1236945"/>
            <a:ext cx="6721474" cy="3153787"/>
          </a:xfrm>
          <a:prstGeom prst="rect">
            <a:avLst/>
          </a:prstGeom>
        </p:spPr>
      </p:pic>
      <p:pic>
        <p:nvPicPr>
          <p:cNvPr id="10" name="Obrázek 9" descr="Obsah obrázku umění, kreslené&#10;&#10;Popis byl vytvořen automaticky">
            <a:extLst>
              <a:ext uri="{FF2B5EF4-FFF2-40B4-BE49-F238E27FC236}">
                <a16:creationId xmlns:a16="http://schemas.microsoft.com/office/drawing/2014/main" id="{C6ED94D7-E475-2973-0647-934D05B28C9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t="28769" b="19806"/>
          <a:stretch/>
        </p:blipFill>
        <p:spPr>
          <a:xfrm>
            <a:off x="6717519" y="1255237"/>
            <a:ext cx="6733344" cy="6329432"/>
          </a:xfrm>
          <a:prstGeom prst="rect">
            <a:avLst/>
          </a:prstGeom>
        </p:spPr>
      </p:pic>
      <p:pic>
        <p:nvPicPr>
          <p:cNvPr id="14" name="Obrázek 13" descr="Obsah obrázku ryba, Ploutev&#10;&#10;Popis byl vytvořen automaticky">
            <a:extLst>
              <a:ext uri="{FF2B5EF4-FFF2-40B4-BE49-F238E27FC236}">
                <a16:creationId xmlns:a16="http://schemas.microsoft.com/office/drawing/2014/main" id="{A7B5DDAF-B32F-D9C3-B582-B7847A6396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441555" y="2921787"/>
            <a:ext cx="4890374" cy="1627321"/>
          </a:xfrm>
          <a:prstGeom prst="rect">
            <a:avLst/>
          </a:prstGeom>
        </p:spPr>
      </p:pic>
      <p:pic>
        <p:nvPicPr>
          <p:cNvPr id="22" name="Grafický objekt 21">
            <a:extLst>
              <a:ext uri="{FF2B5EF4-FFF2-40B4-BE49-F238E27FC236}">
                <a16:creationId xmlns:a16="http://schemas.microsoft.com/office/drawing/2014/main" id="{C4588852-32A1-B2D9-74AE-90765B44BE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79215" y="2313375"/>
            <a:ext cx="1866900" cy="923925"/>
          </a:xfrm>
          <a:prstGeom prst="rect">
            <a:avLst/>
          </a:prstGeom>
        </p:spPr>
      </p:pic>
      <p:pic>
        <p:nvPicPr>
          <p:cNvPr id="4" name="Obrázek 3" descr="Obsah obrázku skica, bílé, kresba, sněhová vločka&#10;&#10;Popis byl vytvořen automaticky">
            <a:extLst>
              <a:ext uri="{FF2B5EF4-FFF2-40B4-BE49-F238E27FC236}">
                <a16:creationId xmlns:a16="http://schemas.microsoft.com/office/drawing/2014/main" id="{95A2C019-36CB-585E-95C3-5A3775280F71}"/>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flipV="1">
            <a:off x="6725432" y="4390733"/>
            <a:ext cx="6721474" cy="3175644"/>
          </a:xfrm>
          <a:prstGeom prst="rect">
            <a:avLst/>
          </a:prstGeom>
        </p:spPr>
      </p:pic>
      <p:pic>
        <p:nvPicPr>
          <p:cNvPr id="23" name="Grafický objekt 22">
            <a:extLst>
              <a:ext uri="{FF2B5EF4-FFF2-40B4-BE49-F238E27FC236}">
                <a16:creationId xmlns:a16="http://schemas.microsoft.com/office/drawing/2014/main" id="{EBF11C5F-F2CE-001E-2E22-EA186F78C8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29587" y="5045568"/>
            <a:ext cx="3288195" cy="1627321"/>
          </a:xfrm>
          <a:prstGeom prst="rect">
            <a:avLst/>
          </a:prstGeom>
        </p:spPr>
      </p:pic>
      <p:sp>
        <p:nvSpPr>
          <p:cNvPr id="5" name="TextovéPole 4">
            <a:extLst>
              <a:ext uri="{FF2B5EF4-FFF2-40B4-BE49-F238E27FC236}">
                <a16:creationId xmlns:a16="http://schemas.microsoft.com/office/drawing/2014/main" id="{B21C1963-8191-FB2E-52A8-2C29B92BA675}"/>
              </a:ext>
            </a:extLst>
          </p:cNvPr>
          <p:cNvSpPr txBox="1"/>
          <p:nvPr/>
        </p:nvSpPr>
        <p:spPr>
          <a:xfrm>
            <a:off x="1464891" y="7065855"/>
            <a:ext cx="2304256" cy="369332"/>
          </a:xfrm>
          <a:prstGeom prst="rect">
            <a:avLst/>
          </a:prstGeom>
          <a:noFill/>
        </p:spPr>
        <p:txBody>
          <a:bodyPr wrap="square">
            <a:spAutoFit/>
          </a:bodyPr>
          <a:lstStyle/>
          <a:p>
            <a:r>
              <a:rPr lang="cs-CZ" sz="1800" u="sng" dirty="0">
                <a:latin typeface="+mn-lt"/>
                <a:hlinkClick r:id="rId10"/>
              </a:rPr>
              <a:t>penkat00</a:t>
            </a:r>
            <a:r>
              <a:rPr lang="en-US" sz="1800" u="sng" dirty="0">
                <a:latin typeface="+mn-lt"/>
                <a:hlinkClick r:id="rId10"/>
              </a:rPr>
              <a:t>@frov</a:t>
            </a:r>
            <a:r>
              <a:rPr lang="cs-CZ" sz="1800" u="sng" dirty="0">
                <a:latin typeface="+mn-lt"/>
                <a:hlinkClick r:id="rId10"/>
              </a:rPr>
              <a:t>.</a:t>
            </a:r>
            <a:r>
              <a:rPr lang="en-US" sz="1800" u="sng" dirty="0" err="1">
                <a:latin typeface="+mn-lt"/>
                <a:hlinkClick r:id="rId10"/>
              </a:rPr>
              <a:t>jcu</a:t>
            </a:r>
            <a:r>
              <a:rPr lang="cs-CZ" sz="1800" u="sng" dirty="0">
                <a:latin typeface="+mn-lt"/>
                <a:hlinkClick r:id="rId10"/>
              </a:rPr>
              <a:t>.</a:t>
            </a:r>
            <a:r>
              <a:rPr lang="en-US" sz="1800" u="sng" dirty="0" err="1">
                <a:latin typeface="+mn-lt"/>
                <a:hlinkClick r:id="rId10"/>
              </a:rPr>
              <a:t>cz</a:t>
            </a:r>
            <a:endParaRPr 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obsah 4">
            <a:extLst>
              <a:ext uri="{FF2B5EF4-FFF2-40B4-BE49-F238E27FC236}">
                <a16:creationId xmlns:a16="http://schemas.microsoft.com/office/drawing/2014/main" id="{BA5FE5F5-4154-C7D1-D685-91D85C350967}"/>
              </a:ext>
            </a:extLst>
          </p:cNvPr>
          <p:cNvGraphicFramePr>
            <a:graphicFrameLocks noGrp="1"/>
          </p:cNvGraphicFramePr>
          <p:nvPr>
            <p:ph idx="1"/>
            <p:extLst>
              <p:ext uri="{D42A27DB-BD31-4B8C-83A1-F6EECF244321}">
                <p14:modId xmlns:p14="http://schemas.microsoft.com/office/powerpoint/2010/main" val="1079607757"/>
              </p:ext>
            </p:extLst>
          </p:nvPr>
        </p:nvGraphicFramePr>
        <p:xfrm>
          <a:off x="-5068" y="999263"/>
          <a:ext cx="13442950" cy="6561996"/>
        </p:xfrm>
        <a:graphic>
          <a:graphicData uri="http://schemas.openxmlformats.org/drawingml/2006/table">
            <a:tbl>
              <a:tblPr firstRow="1" firstCol="1" bandRow="1">
                <a:tableStyleId>{5C22544A-7EE6-4342-B048-85BDC9FD1C3A}</a:tableStyleId>
              </a:tblPr>
              <a:tblGrid>
                <a:gridCol w="2682753">
                  <a:extLst>
                    <a:ext uri="{9D8B030D-6E8A-4147-A177-3AD203B41FA5}">
                      <a16:colId xmlns:a16="http://schemas.microsoft.com/office/drawing/2014/main" val="2981816566"/>
                    </a:ext>
                  </a:extLst>
                </a:gridCol>
                <a:gridCol w="1663950">
                  <a:extLst>
                    <a:ext uri="{9D8B030D-6E8A-4147-A177-3AD203B41FA5}">
                      <a16:colId xmlns:a16="http://schemas.microsoft.com/office/drawing/2014/main" val="2500547715"/>
                    </a:ext>
                  </a:extLst>
                </a:gridCol>
                <a:gridCol w="2276982">
                  <a:extLst>
                    <a:ext uri="{9D8B030D-6E8A-4147-A177-3AD203B41FA5}">
                      <a16:colId xmlns:a16="http://schemas.microsoft.com/office/drawing/2014/main" val="3779536851"/>
                    </a:ext>
                  </a:extLst>
                </a:gridCol>
                <a:gridCol w="2068257">
                  <a:extLst>
                    <a:ext uri="{9D8B030D-6E8A-4147-A177-3AD203B41FA5}">
                      <a16:colId xmlns:a16="http://schemas.microsoft.com/office/drawing/2014/main" val="659750005"/>
                    </a:ext>
                  </a:extLst>
                </a:gridCol>
                <a:gridCol w="2690048">
                  <a:extLst>
                    <a:ext uri="{9D8B030D-6E8A-4147-A177-3AD203B41FA5}">
                      <a16:colId xmlns:a16="http://schemas.microsoft.com/office/drawing/2014/main" val="3976568175"/>
                    </a:ext>
                  </a:extLst>
                </a:gridCol>
                <a:gridCol w="2060960">
                  <a:extLst>
                    <a:ext uri="{9D8B030D-6E8A-4147-A177-3AD203B41FA5}">
                      <a16:colId xmlns:a16="http://schemas.microsoft.com/office/drawing/2014/main" val="4123376181"/>
                    </a:ext>
                  </a:extLst>
                </a:gridCol>
              </a:tblGrid>
              <a:tr h="547764">
                <a:tc>
                  <a:txBody>
                    <a:bodyPr/>
                    <a:lstStyle/>
                    <a:p>
                      <a:pPr algn="ctr">
                        <a:lnSpc>
                          <a:spcPct val="107000"/>
                        </a:lnSpc>
                        <a:spcAft>
                          <a:spcPts val="800"/>
                        </a:spcAft>
                      </a:pPr>
                      <a:r>
                        <a:rPr lang="cs-CZ" sz="1600" dirty="0" err="1">
                          <a:effectLst/>
                        </a:rPr>
                        <a:t>Diets</a:t>
                      </a:r>
                      <a:r>
                        <a:rPr lang="cs-CZ" sz="1600" dirty="0">
                          <a:effectLst/>
                        </a:rPr>
                        <a:t> </a:t>
                      </a:r>
                      <a:r>
                        <a:rPr lang="cs-CZ" sz="1600" dirty="0" err="1">
                          <a:effectLst/>
                        </a:rPr>
                        <a:t>of</a:t>
                      </a:r>
                      <a:r>
                        <a:rPr lang="cs-CZ" sz="1600" dirty="0">
                          <a:effectLst/>
                        </a:rPr>
                        <a:t> </a:t>
                      </a:r>
                      <a:r>
                        <a:rPr lang="cs-CZ" sz="1600" dirty="0" err="1">
                          <a:effectLst/>
                        </a:rPr>
                        <a:t>larvea</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cs-CZ" sz="1600" dirty="0" err="1">
                          <a:effectLst/>
                        </a:rPr>
                        <a:t>Days</a:t>
                      </a:r>
                      <a:r>
                        <a:rPr lang="cs-CZ" sz="1600" dirty="0">
                          <a:effectLst/>
                        </a:rPr>
                        <a:t> </a:t>
                      </a:r>
                      <a:r>
                        <a:rPr lang="cs-CZ" sz="1600" dirty="0" err="1">
                          <a:effectLst/>
                        </a:rPr>
                        <a:t>of</a:t>
                      </a:r>
                      <a:r>
                        <a:rPr lang="cs-CZ" sz="1600" dirty="0">
                          <a:effectLst/>
                        </a:rPr>
                        <a:t> </a:t>
                      </a:r>
                      <a:r>
                        <a:rPr lang="cs-CZ" sz="1600" dirty="0" err="1">
                          <a:effectLst/>
                        </a:rPr>
                        <a:t>the</a:t>
                      </a:r>
                      <a:r>
                        <a:rPr lang="cs-CZ" sz="1600" dirty="0">
                          <a:effectLst/>
                        </a:rPr>
                        <a:t> experiment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cs-CZ" sz="1600" dirty="0" err="1">
                          <a:effectLst/>
                        </a:rPr>
                        <a:t>Initial</a:t>
                      </a:r>
                      <a:r>
                        <a:rPr lang="cs-CZ" sz="1600" dirty="0">
                          <a:effectLst/>
                        </a:rPr>
                        <a:t> body </a:t>
                      </a:r>
                      <a:r>
                        <a:rPr lang="cs-CZ" sz="1600" dirty="0" err="1">
                          <a:effectLst/>
                        </a:rPr>
                        <a:t>weight</a:t>
                      </a:r>
                      <a:r>
                        <a:rPr lang="cs-CZ" sz="1600" dirty="0">
                          <a:effectLst/>
                        </a:rPr>
                        <a:t> (mg)</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cs-CZ" sz="1600" dirty="0" err="1">
                          <a:effectLst/>
                        </a:rPr>
                        <a:t>Final</a:t>
                      </a:r>
                      <a:r>
                        <a:rPr lang="cs-CZ" sz="1600" dirty="0">
                          <a:effectLst/>
                        </a:rPr>
                        <a:t> body </a:t>
                      </a:r>
                      <a:r>
                        <a:rPr lang="cs-CZ" sz="1600" dirty="0" err="1">
                          <a:effectLst/>
                        </a:rPr>
                        <a:t>weight</a:t>
                      </a:r>
                      <a:r>
                        <a:rPr lang="cs-CZ" sz="1600" dirty="0">
                          <a:effectLst/>
                        </a:rPr>
                        <a:t> (mg)</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cs-CZ" sz="1600" dirty="0" err="1">
                          <a:effectLst/>
                        </a:rPr>
                        <a:t>Survival</a:t>
                      </a:r>
                      <a:r>
                        <a:rPr lang="cs-CZ" sz="1600" dirty="0">
                          <a:effectLst/>
                        </a:rPr>
                        <a:t> </a:t>
                      </a:r>
                      <a:r>
                        <a:rPr lang="cs-CZ" sz="1600" dirty="0" err="1">
                          <a:effectLst/>
                        </a:rPr>
                        <a:t>rate</a:t>
                      </a:r>
                      <a:r>
                        <a:rPr lang="cs-CZ" sz="16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cs-CZ" sz="1600" dirty="0" err="1">
                          <a:effectLst/>
                        </a:rPr>
                        <a:t>Literature</a:t>
                      </a:r>
                      <a:r>
                        <a:rPr lang="cs-CZ" sz="1600" dirty="0">
                          <a:effectLst/>
                        </a:rPr>
                        <a:t> source</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extLst>
                  <a:ext uri="{0D108BD9-81ED-4DB2-BD59-A6C34878D82A}">
                    <a16:rowId xmlns:a16="http://schemas.microsoft.com/office/drawing/2014/main" val="715504717"/>
                  </a:ext>
                </a:extLst>
              </a:tr>
              <a:tr h="547764">
                <a:tc>
                  <a:txBody>
                    <a:bodyPr/>
                    <a:lstStyle/>
                    <a:p>
                      <a:pPr algn="ctr">
                        <a:lnSpc>
                          <a:spcPct val="107000"/>
                        </a:lnSpc>
                        <a:spcAft>
                          <a:spcPts val="800"/>
                        </a:spcAft>
                      </a:pPr>
                      <a:r>
                        <a:rPr lang="cs-CZ" sz="1400" dirty="0">
                          <a:effectLst/>
                        </a:rPr>
                        <a:t>Zooplankton </a:t>
                      </a:r>
                      <a:r>
                        <a:rPr lang="cs-CZ" sz="1400" dirty="0" err="1">
                          <a:effectLst/>
                        </a:rPr>
                        <a:t>from</a:t>
                      </a:r>
                      <a:r>
                        <a:rPr lang="cs-CZ" sz="1400" dirty="0">
                          <a:effectLst/>
                        </a:rPr>
                        <a:t> </a:t>
                      </a:r>
                      <a:r>
                        <a:rPr lang="cs-CZ" sz="1400" dirty="0" err="1">
                          <a:effectLst/>
                        </a:rPr>
                        <a:t>the</a:t>
                      </a:r>
                      <a:r>
                        <a:rPr lang="cs-CZ" sz="1400" dirty="0">
                          <a:effectLst/>
                        </a:rPr>
                        <a:t> </a:t>
                      </a:r>
                      <a:r>
                        <a:rPr lang="cs-CZ" sz="1400" dirty="0" err="1">
                          <a:effectLst/>
                        </a:rPr>
                        <a:t>lake</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19-28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0</a:t>
                      </a:r>
                      <a:r>
                        <a:rPr lang="cs-CZ" sz="1700" b="1" dirty="0">
                          <a:effectLst/>
                        </a:rPr>
                        <a:t>.</a:t>
                      </a:r>
                      <a:r>
                        <a:rPr lang="de-DE" sz="1700" b="1" dirty="0">
                          <a:effectLst/>
                        </a:rPr>
                        <a:t>3-0</a:t>
                      </a:r>
                      <a:r>
                        <a:rPr lang="cs-CZ" sz="1700" b="1" dirty="0">
                          <a:effectLst/>
                        </a:rPr>
                        <a:t>.</a:t>
                      </a:r>
                      <a:r>
                        <a:rPr lang="de-DE" sz="1700" b="1" dirty="0">
                          <a:effectLst/>
                        </a:rPr>
                        <a:t>5</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a:effectLst/>
                        </a:rPr>
                        <a:t>70-80</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27-44</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l">
                        <a:lnSpc>
                          <a:spcPct val="107000"/>
                        </a:lnSpc>
                        <a:spcAft>
                          <a:spcPts val="800"/>
                        </a:spcAft>
                      </a:pPr>
                      <a:r>
                        <a:rPr lang="de-DE" sz="1600" dirty="0">
                          <a:effectLst/>
                        </a:rPr>
                        <a:t>Schlump-berger </a:t>
                      </a:r>
                      <a:r>
                        <a:rPr lang="cs-CZ" sz="1600" dirty="0" err="1">
                          <a:effectLst/>
                        </a:rPr>
                        <a:t>an</a:t>
                      </a:r>
                      <a:r>
                        <a:rPr lang="de-DE" sz="1600" dirty="0">
                          <a:effectLst/>
                        </a:rPr>
                        <a:t>d Schmidt, 1979</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tc>
                <a:extLst>
                  <a:ext uri="{0D108BD9-81ED-4DB2-BD59-A6C34878D82A}">
                    <a16:rowId xmlns:a16="http://schemas.microsoft.com/office/drawing/2014/main" val="2217111508"/>
                  </a:ext>
                </a:extLst>
              </a:tr>
              <a:tr h="267644">
                <a:tc>
                  <a:txBody>
                    <a:bodyPr/>
                    <a:lstStyle/>
                    <a:p>
                      <a:pPr algn="ctr">
                        <a:lnSpc>
                          <a:spcPct val="107000"/>
                        </a:lnSpc>
                        <a:spcAft>
                          <a:spcPts val="800"/>
                        </a:spcAft>
                      </a:pPr>
                      <a:r>
                        <a:rPr lang="cs-CZ" sz="1400" dirty="0" err="1">
                          <a:solidFill>
                            <a:schemeClr val="tx1"/>
                          </a:solidFill>
                          <a:effectLst/>
                        </a:rPr>
                        <a:t>Artemia</a:t>
                      </a:r>
                      <a:r>
                        <a:rPr lang="cs-CZ" sz="1400" dirty="0">
                          <a:solidFill>
                            <a:schemeClr val="tx1"/>
                          </a:solidFill>
                          <a:effectLst/>
                        </a:rPr>
                        <a:t> (non-</a:t>
                      </a:r>
                      <a:r>
                        <a:rPr lang="cs-CZ" sz="1400" dirty="0" err="1">
                          <a:solidFill>
                            <a:schemeClr val="tx1"/>
                          </a:solidFill>
                          <a:effectLst/>
                        </a:rPr>
                        <a:t>enriched</a:t>
                      </a:r>
                      <a:r>
                        <a:rPr lang="cs-CZ" sz="1400" dirty="0">
                          <a:solidFill>
                            <a:schemeClr val="tx1"/>
                          </a:solidFill>
                          <a:effectLst/>
                        </a:rPr>
                        <a:t>)</a:t>
                      </a:r>
                      <a:endParaRPr lang="cs-C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14</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3</a:t>
                      </a:r>
                      <a:r>
                        <a:rPr lang="cs-CZ" sz="1700" b="1" dirty="0">
                          <a:effectLst/>
                        </a:rPr>
                        <a:t>.</a:t>
                      </a:r>
                      <a:r>
                        <a:rPr lang="de-DE" sz="1700" b="1" dirty="0">
                          <a:effectLst/>
                        </a:rPr>
                        <a:t>4</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105</a:t>
                      </a:r>
                      <a:r>
                        <a:rPr lang="cs-CZ" sz="1700" b="1" dirty="0">
                          <a:effectLst/>
                        </a:rPr>
                        <a:t>.</a:t>
                      </a:r>
                      <a:r>
                        <a:rPr lang="de-DE" sz="1700" b="1" dirty="0">
                          <a:effectLst/>
                        </a:rPr>
                        <a:t>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64</a:t>
                      </a:r>
                      <a:r>
                        <a:rPr lang="cs-CZ" sz="1700" b="1" dirty="0">
                          <a:effectLst/>
                        </a:rPr>
                        <a:t>.</a:t>
                      </a:r>
                      <a:r>
                        <a:rPr lang="de-DE" sz="1700" b="1" dirty="0">
                          <a:effectLst/>
                        </a:rPr>
                        <a:t>5</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l">
                        <a:lnSpc>
                          <a:spcPct val="107000"/>
                        </a:lnSpc>
                        <a:spcAft>
                          <a:spcPts val="800"/>
                        </a:spcAft>
                      </a:pPr>
                      <a:r>
                        <a:rPr lang="de-DE" sz="1600" dirty="0" err="1">
                          <a:effectLst/>
                        </a:rPr>
                        <a:t>Mamcarz</a:t>
                      </a:r>
                      <a:r>
                        <a:rPr lang="de-DE" sz="1600" dirty="0">
                          <a:effectLst/>
                        </a:rPr>
                        <a:t> </a:t>
                      </a:r>
                      <a:r>
                        <a:rPr lang="cs-CZ" sz="1600" dirty="0">
                          <a:effectLst/>
                        </a:rPr>
                        <a:t>et al.,</a:t>
                      </a:r>
                      <a:r>
                        <a:rPr lang="de-DE" sz="1600" dirty="0">
                          <a:effectLst/>
                        </a:rPr>
                        <a:t> 1997</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649024576"/>
                  </a:ext>
                </a:extLst>
              </a:tr>
              <a:tr h="547764">
                <a:tc>
                  <a:txBody>
                    <a:bodyPr/>
                    <a:lstStyle/>
                    <a:p>
                      <a:pPr algn="ctr">
                        <a:lnSpc>
                          <a:spcPct val="107000"/>
                        </a:lnSpc>
                        <a:spcAft>
                          <a:spcPts val="800"/>
                        </a:spcAft>
                      </a:pPr>
                      <a:r>
                        <a:rPr lang="cs-CZ"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35</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0</a:t>
                      </a:r>
                      <a:r>
                        <a:rPr lang="cs-CZ" sz="1700" b="1" dirty="0">
                          <a:effectLst/>
                        </a:rPr>
                        <a:t>.</a:t>
                      </a:r>
                      <a:r>
                        <a:rPr lang="de-DE" sz="1700" b="1" dirty="0">
                          <a:effectLst/>
                        </a:rPr>
                        <a:t>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212</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54</a:t>
                      </a:r>
                      <a:r>
                        <a:rPr lang="cs-CZ" sz="1700" b="1" dirty="0">
                          <a:effectLst/>
                        </a:rPr>
                        <a:t>.</a:t>
                      </a:r>
                      <a:r>
                        <a:rPr lang="de-DE" sz="1700" b="1" dirty="0">
                          <a:effectLst/>
                        </a:rPr>
                        <a:t>4</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l">
                        <a:lnSpc>
                          <a:spcPct val="107000"/>
                        </a:lnSpc>
                        <a:spcAft>
                          <a:spcPts val="800"/>
                        </a:spcAft>
                      </a:pPr>
                      <a:r>
                        <a:rPr lang="de-DE" sz="1600" dirty="0" err="1">
                          <a:effectLst/>
                        </a:rPr>
                        <a:t>Ostas-zewska</a:t>
                      </a:r>
                      <a:r>
                        <a:rPr lang="de-DE" sz="1600" dirty="0">
                          <a:effectLst/>
                        </a:rPr>
                        <a:t> </a:t>
                      </a:r>
                      <a:r>
                        <a:rPr lang="cs-CZ" sz="1600" dirty="0">
                          <a:effectLst/>
                        </a:rPr>
                        <a:t>et al.,</a:t>
                      </a:r>
                      <a:r>
                        <a:rPr lang="de-DE" sz="1600" dirty="0">
                          <a:effectLst/>
                        </a:rPr>
                        <a:t> 2005</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2803404893"/>
                  </a:ext>
                </a:extLst>
              </a:tr>
              <a:tr h="267644">
                <a:tc>
                  <a:txBody>
                    <a:bodyPr/>
                    <a:lstStyle/>
                    <a:p>
                      <a:pPr algn="ctr">
                        <a:lnSpc>
                          <a:spcPct val="107000"/>
                        </a:lnSpc>
                        <a:spcAft>
                          <a:spcPts val="800"/>
                        </a:spcAft>
                      </a:pPr>
                      <a:r>
                        <a:rPr lang="cs-CZ" sz="1400">
                          <a:effectLst/>
                        </a:rPr>
                        <a:t>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a:effectLst/>
                        </a:rPr>
                        <a:t>24</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3</a:t>
                      </a:r>
                      <a:r>
                        <a:rPr lang="cs-CZ" sz="1700" b="1" dirty="0">
                          <a:effectLst/>
                        </a:rPr>
                        <a:t>.</a:t>
                      </a:r>
                      <a:r>
                        <a:rPr lang="de-DE" sz="1700" b="1" dirty="0">
                          <a:effectLst/>
                        </a:rPr>
                        <a:t>1</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363</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24</a:t>
                      </a:r>
                      <a:r>
                        <a:rPr lang="cs-CZ" sz="1700" b="1" dirty="0">
                          <a:effectLst/>
                        </a:rPr>
                        <a:t>.</a:t>
                      </a:r>
                      <a:r>
                        <a:rPr lang="de-DE" sz="1700" b="1" dirty="0">
                          <a:effectLst/>
                        </a:rPr>
                        <a:t>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l">
                        <a:lnSpc>
                          <a:spcPct val="107000"/>
                        </a:lnSpc>
                        <a:spcAft>
                          <a:spcPts val="800"/>
                        </a:spcAft>
                      </a:pPr>
                      <a:r>
                        <a:rPr lang="de-DE" sz="1600" dirty="0" err="1">
                          <a:effectLst/>
                        </a:rPr>
                        <a:t>Kestemont</a:t>
                      </a:r>
                      <a:r>
                        <a:rPr lang="de-DE" sz="1600" dirty="0">
                          <a:effectLst/>
                        </a:rPr>
                        <a:t> </a:t>
                      </a:r>
                      <a:r>
                        <a:rPr lang="cs-CZ" sz="1600" dirty="0">
                          <a:effectLst/>
                        </a:rPr>
                        <a:t>et al.,</a:t>
                      </a:r>
                      <a:r>
                        <a:rPr lang="de-DE" sz="1600" dirty="0">
                          <a:effectLst/>
                        </a:rPr>
                        <a:t> 2007</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tc>
                <a:extLst>
                  <a:ext uri="{0D108BD9-81ED-4DB2-BD59-A6C34878D82A}">
                    <a16:rowId xmlns:a16="http://schemas.microsoft.com/office/drawing/2014/main" val="2747857028"/>
                  </a:ext>
                </a:extLst>
              </a:tr>
              <a:tr h="267644">
                <a:tc>
                  <a:txBody>
                    <a:bodyPr/>
                    <a:lstStyle/>
                    <a:p>
                      <a:pPr algn="ctr">
                        <a:lnSpc>
                          <a:spcPct val="107000"/>
                        </a:lnSpc>
                        <a:spcAft>
                          <a:spcPts val="800"/>
                        </a:spcAft>
                      </a:pPr>
                      <a:r>
                        <a:rPr lang="cs-CZ" sz="1400">
                          <a:effectLst/>
                        </a:rPr>
                        <a:t> </a:t>
                      </a:r>
                      <a:endParaRPr lang="cs-CZ" sz="140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18</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8</a:t>
                      </a:r>
                      <a:r>
                        <a:rPr lang="cs-CZ" sz="1700" b="1" dirty="0">
                          <a:effectLst/>
                        </a:rPr>
                        <a:t>.</a:t>
                      </a:r>
                      <a:r>
                        <a:rPr lang="de-DE" sz="1700" b="1" dirty="0">
                          <a:effectLst/>
                        </a:rPr>
                        <a:t>1</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301</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71</a:t>
                      </a:r>
                      <a:r>
                        <a:rPr lang="cs-CZ" sz="1700" b="1" dirty="0">
                          <a:effectLst/>
                        </a:rPr>
                        <a:t>.</a:t>
                      </a:r>
                      <a:r>
                        <a:rPr lang="de-DE" sz="1700" b="1" dirty="0">
                          <a:effectLst/>
                        </a:rPr>
                        <a:t>4</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l">
                        <a:lnSpc>
                          <a:spcPct val="107000"/>
                        </a:lnSpc>
                        <a:spcAft>
                          <a:spcPts val="800"/>
                        </a:spcAft>
                      </a:pPr>
                      <a:r>
                        <a:rPr lang="de-DE" sz="1600">
                          <a:effectLst/>
                        </a:rPr>
                        <a:t> </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2368336827"/>
                  </a:ext>
                </a:extLst>
              </a:tr>
              <a:tr h="794613">
                <a:tc>
                  <a:txBody>
                    <a:bodyPr/>
                    <a:lstStyle/>
                    <a:p>
                      <a:pPr algn="ctr">
                        <a:lnSpc>
                          <a:spcPct val="107000"/>
                        </a:lnSpc>
                        <a:spcAft>
                          <a:spcPts val="800"/>
                        </a:spcAft>
                      </a:pPr>
                      <a:r>
                        <a:rPr lang="en-US" sz="1400" dirty="0">
                          <a:solidFill>
                            <a:schemeClr val="tx1"/>
                          </a:solidFill>
                          <a:effectLst/>
                        </a:rPr>
                        <a:t>Artemia</a:t>
                      </a:r>
                      <a:endParaRPr lang="cs-CZ" sz="1400" dirty="0">
                        <a:solidFill>
                          <a:schemeClr val="tx1"/>
                        </a:solidFill>
                        <a:effectLst/>
                      </a:endParaRPr>
                    </a:p>
                    <a:p>
                      <a:pPr algn="ctr">
                        <a:lnSpc>
                          <a:spcPct val="107000"/>
                        </a:lnSpc>
                        <a:spcAft>
                          <a:spcPts val="800"/>
                        </a:spcAft>
                      </a:pPr>
                      <a:r>
                        <a:rPr lang="en-US" sz="1400" dirty="0">
                          <a:solidFill>
                            <a:schemeClr val="tx1"/>
                          </a:solidFill>
                          <a:effectLst/>
                        </a:rPr>
                        <a:t>(enriched with highly unsaturated fatty acids and vitamin C)</a:t>
                      </a:r>
                      <a:endParaRPr lang="cs-C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18</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8</a:t>
                      </a:r>
                      <a:r>
                        <a:rPr lang="cs-CZ" sz="1700" b="1" dirty="0">
                          <a:effectLst/>
                        </a:rPr>
                        <a:t>.</a:t>
                      </a:r>
                      <a:r>
                        <a:rPr lang="de-DE" sz="1700" b="1" dirty="0">
                          <a:effectLst/>
                        </a:rPr>
                        <a:t>1</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373</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70</a:t>
                      </a:r>
                      <a:r>
                        <a:rPr lang="cs-CZ" sz="1700" b="1" dirty="0">
                          <a:effectLst/>
                        </a:rPr>
                        <a:t>.</a:t>
                      </a:r>
                      <a:r>
                        <a:rPr lang="de-DE" sz="1700" b="1" dirty="0">
                          <a:effectLst/>
                        </a:rPr>
                        <a:t>9</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l">
                        <a:lnSpc>
                          <a:spcPct val="107000"/>
                        </a:lnSpc>
                        <a:spcAft>
                          <a:spcPts val="800"/>
                        </a:spcAft>
                      </a:pPr>
                      <a:r>
                        <a:rPr lang="de-DE" sz="16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2705504205"/>
                  </a:ext>
                </a:extLst>
              </a:tr>
              <a:tr h="335946">
                <a:tc>
                  <a:txBody>
                    <a:bodyPr/>
                    <a:lstStyle/>
                    <a:p>
                      <a:pPr algn="ctr">
                        <a:lnSpc>
                          <a:spcPct val="107000"/>
                        </a:lnSpc>
                        <a:spcAft>
                          <a:spcPts val="800"/>
                        </a:spcAft>
                      </a:pPr>
                      <a:r>
                        <a:rPr lang="cs-CZ" sz="1400" dirty="0" err="1">
                          <a:effectLst/>
                        </a:rPr>
                        <a:t>Artemia</a:t>
                      </a:r>
                      <a:r>
                        <a:rPr lang="cs-CZ" sz="1400" dirty="0">
                          <a:effectLst/>
                        </a:rPr>
                        <a:t> and Zooplankton</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a:effectLst/>
                        </a:rPr>
                        <a:t>35</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0</a:t>
                      </a:r>
                      <a:r>
                        <a:rPr lang="cs-CZ" sz="1700" b="1" dirty="0">
                          <a:effectLst/>
                        </a:rPr>
                        <a:t>.</a:t>
                      </a:r>
                      <a:r>
                        <a:rPr lang="de-DE" sz="1700" b="1" dirty="0">
                          <a:effectLst/>
                        </a:rPr>
                        <a:t>5</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120-150</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26</a:t>
                      </a:r>
                      <a:r>
                        <a:rPr lang="cs-CZ" sz="1700" b="1" dirty="0">
                          <a:effectLst/>
                        </a:rPr>
                        <a:t>.</a:t>
                      </a:r>
                      <a:r>
                        <a:rPr lang="de-DE" sz="1700" b="1" dirty="0">
                          <a:effectLst/>
                        </a:rPr>
                        <a:t>7</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l">
                        <a:lnSpc>
                          <a:spcPct val="107000"/>
                        </a:lnSpc>
                        <a:spcAft>
                          <a:spcPts val="800"/>
                        </a:spcAft>
                      </a:pPr>
                      <a:r>
                        <a:rPr lang="de-DE" sz="1600">
                          <a:effectLst/>
                        </a:rPr>
                        <a:t>Klein Breteler, 1989</a:t>
                      </a:r>
                      <a:endParaRPr lang="cs-CZ" sz="160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tc>
                <a:extLst>
                  <a:ext uri="{0D108BD9-81ED-4DB2-BD59-A6C34878D82A}">
                    <a16:rowId xmlns:a16="http://schemas.microsoft.com/office/drawing/2014/main" val="1984610075"/>
                  </a:ext>
                </a:extLst>
              </a:tr>
              <a:tr h="267644">
                <a:tc>
                  <a:txBody>
                    <a:bodyPr/>
                    <a:lstStyle/>
                    <a:p>
                      <a:pPr algn="ctr">
                        <a:lnSpc>
                          <a:spcPct val="107000"/>
                        </a:lnSpc>
                        <a:spcAft>
                          <a:spcPts val="800"/>
                        </a:spcAft>
                      </a:pPr>
                      <a:r>
                        <a:rPr lang="cs-CZ" sz="1400" b="1" dirty="0" err="1">
                          <a:solidFill>
                            <a:schemeClr val="tx1"/>
                          </a:solidFill>
                          <a:effectLst/>
                        </a:rPr>
                        <a:t>Artemia</a:t>
                      </a:r>
                      <a:r>
                        <a:rPr lang="cs-CZ" sz="1400" b="1" dirty="0">
                          <a:solidFill>
                            <a:schemeClr val="tx1"/>
                          </a:solidFill>
                          <a:effectLst/>
                        </a:rPr>
                        <a:t> and </a:t>
                      </a:r>
                      <a:r>
                        <a:rPr lang="cs-CZ" sz="1400" b="1" dirty="0" err="1">
                          <a:solidFill>
                            <a:schemeClr val="tx1"/>
                          </a:solidFill>
                          <a:effectLst/>
                        </a:rPr>
                        <a:t>rotifers</a:t>
                      </a:r>
                      <a:endParaRPr lang="cs-CZ"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12</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0</a:t>
                      </a:r>
                      <a:r>
                        <a:rPr lang="cs-CZ" sz="1700" b="1" dirty="0">
                          <a:effectLst/>
                        </a:rPr>
                        <a:t>.</a:t>
                      </a:r>
                      <a:r>
                        <a:rPr lang="de-DE" sz="1700" b="1" dirty="0">
                          <a:effectLst/>
                        </a:rPr>
                        <a:t>66</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53-68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l">
                        <a:lnSpc>
                          <a:spcPct val="107000"/>
                        </a:lnSpc>
                        <a:spcAft>
                          <a:spcPts val="800"/>
                        </a:spcAft>
                      </a:pPr>
                      <a:r>
                        <a:rPr lang="de-DE" sz="1600" dirty="0">
                          <a:effectLst/>
                        </a:rPr>
                        <a:t>Imentai </a:t>
                      </a:r>
                      <a:r>
                        <a:rPr lang="cs-CZ" sz="1600" dirty="0">
                          <a:effectLst/>
                        </a:rPr>
                        <a:t>et al.,</a:t>
                      </a:r>
                      <a:r>
                        <a:rPr lang="de-DE" sz="1600" dirty="0">
                          <a:effectLst/>
                        </a:rPr>
                        <a:t> 2020</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1732234442"/>
                  </a:ext>
                </a:extLst>
              </a:tr>
              <a:tr h="267644">
                <a:tc>
                  <a:txBody>
                    <a:bodyPr/>
                    <a:lstStyle/>
                    <a:p>
                      <a:pPr algn="ctr">
                        <a:lnSpc>
                          <a:spcPct val="107000"/>
                        </a:lnSpc>
                        <a:spcAft>
                          <a:spcPts val="800"/>
                        </a:spcAft>
                      </a:pPr>
                      <a:r>
                        <a:rPr lang="cs-CZ" sz="1400" dirty="0" err="1">
                          <a:solidFill>
                            <a:schemeClr val="tx1"/>
                          </a:solidFill>
                          <a:effectLst/>
                        </a:rPr>
                        <a:t>Rotifers</a:t>
                      </a:r>
                      <a:endParaRPr lang="cs-C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12</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0</a:t>
                      </a:r>
                      <a:r>
                        <a:rPr lang="cs-CZ" sz="1700" b="1" dirty="0">
                          <a:effectLst/>
                        </a:rPr>
                        <a:t>.</a:t>
                      </a:r>
                      <a:r>
                        <a:rPr lang="de-DE" sz="1700" b="1" dirty="0">
                          <a:effectLst/>
                        </a:rPr>
                        <a:t>55</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28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74</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l">
                        <a:lnSpc>
                          <a:spcPct val="107000"/>
                        </a:lnSpc>
                        <a:spcAft>
                          <a:spcPts val="800"/>
                        </a:spcAft>
                      </a:pPr>
                      <a:r>
                        <a:rPr lang="de-DE" sz="1600" dirty="0">
                          <a:effectLst/>
                        </a:rPr>
                        <a:t>Yanes-Roca </a:t>
                      </a:r>
                      <a:r>
                        <a:rPr lang="cs-CZ" sz="1600" dirty="0">
                          <a:effectLst/>
                        </a:rPr>
                        <a:t>et al.,</a:t>
                      </a:r>
                      <a:r>
                        <a:rPr lang="de-DE" sz="1600" dirty="0">
                          <a:effectLst/>
                        </a:rPr>
                        <a:t> 2018</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3433575596"/>
                  </a:ext>
                </a:extLst>
              </a:tr>
              <a:tr h="267644">
                <a:tc>
                  <a:txBody>
                    <a:bodyPr/>
                    <a:lstStyle/>
                    <a:p>
                      <a:pPr algn="ctr">
                        <a:lnSpc>
                          <a:spcPct val="107000"/>
                        </a:lnSpc>
                        <a:spcAft>
                          <a:spcPts val="800"/>
                        </a:spcAft>
                      </a:pPr>
                      <a:r>
                        <a:rPr lang="cs-CZ" sz="1400" dirty="0" err="1">
                          <a:solidFill>
                            <a:schemeClr val="tx1"/>
                          </a:solidFill>
                          <a:effectLst/>
                        </a:rPr>
                        <a:t>Artemia</a:t>
                      </a:r>
                      <a:r>
                        <a:rPr lang="cs-CZ" sz="1400" dirty="0">
                          <a:solidFill>
                            <a:schemeClr val="tx1"/>
                          </a:solidFill>
                          <a:effectLst/>
                        </a:rPr>
                        <a:t> and </a:t>
                      </a:r>
                      <a:r>
                        <a:rPr lang="cs-CZ" sz="1400" dirty="0" err="1">
                          <a:solidFill>
                            <a:schemeClr val="tx1"/>
                          </a:solidFill>
                          <a:effectLst/>
                        </a:rPr>
                        <a:t>rotifers</a:t>
                      </a:r>
                      <a:endParaRPr lang="cs-C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12</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0</a:t>
                      </a:r>
                      <a:r>
                        <a:rPr lang="cs-CZ" sz="1700" b="1" dirty="0">
                          <a:effectLst/>
                        </a:rPr>
                        <a:t>.</a:t>
                      </a:r>
                      <a:r>
                        <a:rPr lang="de-DE" sz="1700" b="1" dirty="0">
                          <a:effectLst/>
                        </a:rPr>
                        <a:t>55</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5</a:t>
                      </a:r>
                      <a:r>
                        <a:rPr lang="cs-CZ" sz="1700" b="1" dirty="0">
                          <a:effectLst/>
                        </a:rPr>
                        <a:t>.</a:t>
                      </a:r>
                      <a:r>
                        <a:rPr lang="de-DE" sz="1700" b="1" dirty="0">
                          <a:effectLst/>
                        </a:rPr>
                        <a:t>66</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64</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l">
                        <a:lnSpc>
                          <a:spcPct val="107000"/>
                        </a:lnSpc>
                        <a:spcAft>
                          <a:spcPts val="800"/>
                        </a:spcAft>
                      </a:pPr>
                      <a:r>
                        <a:rPr lang="de-DE" sz="16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3409157235"/>
                  </a:ext>
                </a:extLst>
              </a:tr>
              <a:tr h="560961">
                <a:tc>
                  <a:txBody>
                    <a:bodyPr/>
                    <a:lstStyle/>
                    <a:p>
                      <a:pPr marL="0" marR="0" lvl="0" indent="0" algn="ctr" defTabSz="1149492" rtl="0" eaLnBrk="1" fontAlgn="auto" latinLnBrk="0" hangingPunct="1">
                        <a:lnSpc>
                          <a:spcPct val="107000"/>
                        </a:lnSpc>
                        <a:spcBef>
                          <a:spcPts val="0"/>
                        </a:spcBef>
                        <a:spcAft>
                          <a:spcPts val="800"/>
                        </a:spcAft>
                        <a:buClrTx/>
                        <a:buSzTx/>
                        <a:buFontTx/>
                        <a:buNone/>
                        <a:tabLst/>
                        <a:defRPr/>
                      </a:pPr>
                      <a:r>
                        <a:rPr lang="cs-CZ" sz="1400" dirty="0" err="1">
                          <a:solidFill>
                            <a:schemeClr val="tx1"/>
                          </a:solidFill>
                          <a:effectLst/>
                        </a:rPr>
                        <a:t>Artemia</a:t>
                      </a:r>
                      <a:r>
                        <a:rPr lang="cs-CZ" sz="1400" dirty="0">
                          <a:solidFill>
                            <a:schemeClr val="tx1"/>
                          </a:solidFill>
                          <a:effectLst/>
                        </a:rPr>
                        <a:t> and </a:t>
                      </a:r>
                      <a:r>
                        <a:rPr lang="cs-CZ" sz="1400" dirty="0" err="1">
                          <a:solidFill>
                            <a:schemeClr val="tx1"/>
                          </a:solidFill>
                          <a:effectLst/>
                        </a:rPr>
                        <a:t>rotifers</a:t>
                      </a:r>
                      <a:endParaRPr lang="cs-C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cs-CZ" sz="1400" dirty="0">
                          <a:solidFill>
                            <a:schemeClr val="tx1"/>
                          </a:solidFill>
                          <a:effectLst/>
                        </a:rPr>
                        <a:t>(</a:t>
                      </a:r>
                      <a:r>
                        <a:rPr lang="cs-CZ" sz="1400" dirty="0" err="1">
                          <a:solidFill>
                            <a:schemeClr val="tx1"/>
                          </a:solidFill>
                          <a:effectLst/>
                        </a:rPr>
                        <a:t>enrinched</a:t>
                      </a:r>
                      <a:r>
                        <a:rPr lang="cs-CZ" sz="1400" dirty="0">
                          <a:solidFill>
                            <a:schemeClr val="tx1"/>
                          </a:solidFill>
                          <a:effectLst/>
                        </a:rPr>
                        <a:t>)</a:t>
                      </a:r>
                      <a:endParaRPr lang="cs-C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18</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76</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l">
                        <a:lnSpc>
                          <a:spcPct val="107000"/>
                        </a:lnSpc>
                        <a:spcAft>
                          <a:spcPts val="800"/>
                        </a:spcAft>
                      </a:pPr>
                      <a:r>
                        <a:rPr lang="de-DE" sz="1600" dirty="0">
                          <a:effectLst/>
                        </a:rPr>
                        <a:t>Yanes-Roca </a:t>
                      </a:r>
                      <a:r>
                        <a:rPr lang="cs-CZ" sz="1600" dirty="0">
                          <a:effectLst/>
                        </a:rPr>
                        <a:t>et al.,</a:t>
                      </a:r>
                      <a:r>
                        <a:rPr lang="de-DE" sz="1600" dirty="0">
                          <a:effectLst/>
                        </a:rPr>
                        <a:t> 2020</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1077791204"/>
                  </a:ext>
                </a:extLst>
              </a:tr>
              <a:tr h="547764">
                <a:tc>
                  <a:txBody>
                    <a:bodyPr/>
                    <a:lstStyle/>
                    <a:p>
                      <a:pPr algn="ctr">
                        <a:lnSpc>
                          <a:spcPct val="107000"/>
                        </a:lnSpc>
                        <a:spcAft>
                          <a:spcPts val="800"/>
                        </a:spcAft>
                      </a:pPr>
                      <a:r>
                        <a:rPr lang="cs-CZ" sz="1400" dirty="0">
                          <a:effectLst/>
                        </a:rPr>
                        <a:t>Marine </a:t>
                      </a:r>
                      <a:r>
                        <a:rPr lang="cs-CZ" sz="1400" dirty="0" err="1">
                          <a:effectLst/>
                        </a:rPr>
                        <a:t>larval</a:t>
                      </a:r>
                      <a:r>
                        <a:rPr lang="cs-CZ" sz="1400" dirty="0">
                          <a:effectLst/>
                        </a:rPr>
                        <a:t> </a:t>
                      </a:r>
                      <a:r>
                        <a:rPr lang="cs-CZ" sz="1400" dirty="0" err="1">
                          <a:effectLst/>
                        </a:rPr>
                        <a:t>feed</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a:effectLst/>
                        </a:rPr>
                        <a:t>35</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0</a:t>
                      </a:r>
                      <a:r>
                        <a:rPr lang="cs-CZ" sz="1700" b="1" dirty="0">
                          <a:effectLst/>
                        </a:rPr>
                        <a:t>.</a:t>
                      </a:r>
                      <a:r>
                        <a:rPr lang="de-DE" sz="1700" b="1" dirty="0">
                          <a:effectLst/>
                        </a:rPr>
                        <a:t>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190</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52</a:t>
                      </a:r>
                      <a:r>
                        <a:rPr lang="cs-CZ" sz="1700" b="1" dirty="0">
                          <a:effectLst/>
                        </a:rPr>
                        <a:t>.</a:t>
                      </a:r>
                      <a:r>
                        <a:rPr lang="de-DE" sz="1700" b="1" dirty="0">
                          <a:effectLst/>
                        </a:rPr>
                        <a:t>4</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l">
                        <a:lnSpc>
                          <a:spcPct val="107000"/>
                        </a:lnSpc>
                        <a:spcAft>
                          <a:spcPts val="800"/>
                        </a:spcAft>
                      </a:pPr>
                      <a:r>
                        <a:rPr lang="de-DE" sz="1600" dirty="0" err="1">
                          <a:effectLst/>
                        </a:rPr>
                        <a:t>Ostas-zewska</a:t>
                      </a:r>
                      <a:r>
                        <a:rPr lang="cs-CZ" sz="1600" dirty="0">
                          <a:effectLst/>
                        </a:rPr>
                        <a:t> et al.,</a:t>
                      </a:r>
                      <a:r>
                        <a:rPr lang="de-DE" sz="1600" dirty="0">
                          <a:effectLst/>
                        </a:rPr>
                        <a:t> 2005</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tc>
                <a:extLst>
                  <a:ext uri="{0D108BD9-81ED-4DB2-BD59-A6C34878D82A}">
                    <a16:rowId xmlns:a16="http://schemas.microsoft.com/office/drawing/2014/main" val="4179240200"/>
                  </a:ext>
                </a:extLst>
              </a:tr>
              <a:tr h="267644">
                <a:tc>
                  <a:txBody>
                    <a:bodyPr/>
                    <a:lstStyle/>
                    <a:p>
                      <a:pPr algn="ctr">
                        <a:lnSpc>
                          <a:spcPct val="107000"/>
                        </a:lnSpc>
                        <a:spcAft>
                          <a:spcPts val="800"/>
                        </a:spcAft>
                      </a:pPr>
                      <a:r>
                        <a:rPr lang="cs-CZ" sz="1400" dirty="0" err="1">
                          <a:effectLst/>
                        </a:rPr>
                        <a:t>Casein-based</a:t>
                      </a:r>
                      <a:r>
                        <a:rPr lang="cs-CZ" sz="1400" dirty="0">
                          <a:effectLst/>
                        </a:rPr>
                        <a:t> diet</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a:effectLst/>
                        </a:rPr>
                        <a:t>35</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0</a:t>
                      </a:r>
                      <a:r>
                        <a:rPr lang="cs-CZ" sz="1700" b="1" dirty="0">
                          <a:effectLst/>
                        </a:rPr>
                        <a:t>.</a:t>
                      </a:r>
                      <a:r>
                        <a:rPr lang="de-DE" sz="1700" b="1" dirty="0">
                          <a:effectLst/>
                        </a:rPr>
                        <a:t>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53</a:t>
                      </a:r>
                      <a:r>
                        <a:rPr lang="cs-CZ" sz="1700" b="1" dirty="0">
                          <a:effectLst/>
                        </a:rPr>
                        <a:t>.</a:t>
                      </a:r>
                      <a:r>
                        <a:rPr lang="de-DE" sz="1700" b="1" dirty="0">
                          <a:effectLst/>
                        </a:rPr>
                        <a:t>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28</a:t>
                      </a:r>
                      <a:r>
                        <a:rPr lang="cs-CZ" sz="1700" b="1" dirty="0">
                          <a:effectLst/>
                        </a:rPr>
                        <a:t>.</a:t>
                      </a:r>
                      <a:r>
                        <a:rPr lang="de-DE" sz="1700" b="1" dirty="0">
                          <a:effectLst/>
                        </a:rPr>
                        <a:t>4</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l">
                        <a:lnSpc>
                          <a:spcPct val="107000"/>
                        </a:lnSpc>
                        <a:spcAft>
                          <a:spcPts val="800"/>
                        </a:spcAft>
                      </a:pPr>
                      <a:r>
                        <a:rPr lang="de-DE" sz="1600" dirty="0">
                          <a:effectLst/>
                        </a:rPr>
                        <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tc>
                <a:extLst>
                  <a:ext uri="{0D108BD9-81ED-4DB2-BD59-A6C34878D82A}">
                    <a16:rowId xmlns:a16="http://schemas.microsoft.com/office/drawing/2014/main" val="2441490556"/>
                  </a:ext>
                </a:extLst>
              </a:tr>
              <a:tr h="267644">
                <a:tc>
                  <a:txBody>
                    <a:bodyPr/>
                    <a:lstStyle/>
                    <a:p>
                      <a:pPr algn="ctr">
                        <a:lnSpc>
                          <a:spcPct val="107000"/>
                        </a:lnSpc>
                        <a:spcAft>
                          <a:spcPts val="800"/>
                        </a:spcAft>
                      </a:pPr>
                      <a:r>
                        <a:rPr lang="cs-CZ" sz="1400" dirty="0" err="1">
                          <a:solidFill>
                            <a:schemeClr val="tx1"/>
                          </a:solidFill>
                          <a:effectLst/>
                        </a:rPr>
                        <a:t>Freshwater</a:t>
                      </a:r>
                      <a:r>
                        <a:rPr lang="cs-CZ" sz="1400" dirty="0">
                          <a:solidFill>
                            <a:schemeClr val="tx1"/>
                          </a:solidFill>
                          <a:effectLst/>
                        </a:rPr>
                        <a:t> </a:t>
                      </a:r>
                      <a:r>
                        <a:rPr lang="cs-CZ" sz="1400" dirty="0" err="1">
                          <a:solidFill>
                            <a:schemeClr val="tx1"/>
                          </a:solidFill>
                          <a:effectLst/>
                        </a:rPr>
                        <a:t>larval</a:t>
                      </a:r>
                      <a:r>
                        <a:rPr lang="cs-CZ" sz="1400" dirty="0">
                          <a:solidFill>
                            <a:schemeClr val="tx1"/>
                          </a:solidFill>
                          <a:effectLst/>
                        </a:rPr>
                        <a:t> diet</a:t>
                      </a:r>
                      <a:endParaRPr lang="cs-C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18</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8</a:t>
                      </a:r>
                      <a:r>
                        <a:rPr lang="cs-CZ" sz="1700" b="1" dirty="0">
                          <a:effectLst/>
                        </a:rPr>
                        <a:t>.</a:t>
                      </a:r>
                      <a:r>
                        <a:rPr lang="de-DE" sz="1700" b="1" dirty="0">
                          <a:effectLst/>
                        </a:rPr>
                        <a:t>1</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231</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77</a:t>
                      </a:r>
                      <a:r>
                        <a:rPr lang="cs-CZ" sz="1700" b="1" dirty="0">
                          <a:effectLst/>
                        </a:rPr>
                        <a:t>.</a:t>
                      </a:r>
                      <a:r>
                        <a:rPr lang="de-DE" sz="1700" b="1" dirty="0">
                          <a:effectLst/>
                        </a:rPr>
                        <a:t>4</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l">
                        <a:lnSpc>
                          <a:spcPct val="107000"/>
                        </a:lnSpc>
                        <a:spcAft>
                          <a:spcPts val="800"/>
                        </a:spcAft>
                      </a:pPr>
                      <a:r>
                        <a:rPr lang="de-DE" sz="1600" dirty="0" err="1">
                          <a:effectLst/>
                        </a:rPr>
                        <a:t>Kestemont</a:t>
                      </a:r>
                      <a:r>
                        <a:rPr lang="de-DE" sz="1600" dirty="0">
                          <a:effectLst/>
                        </a:rPr>
                        <a:t> </a:t>
                      </a:r>
                      <a:r>
                        <a:rPr lang="cs-CZ" sz="1600" dirty="0">
                          <a:effectLst/>
                        </a:rPr>
                        <a:t>et al.,</a:t>
                      </a:r>
                      <a:r>
                        <a:rPr lang="de-DE" sz="1600" dirty="0">
                          <a:effectLst/>
                        </a:rPr>
                        <a:t> 2007</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3874803854"/>
                  </a:ext>
                </a:extLst>
              </a:tr>
              <a:tr h="270624">
                <a:tc>
                  <a:txBody>
                    <a:bodyPr/>
                    <a:lstStyle/>
                    <a:p>
                      <a:pPr algn="ctr">
                        <a:lnSpc>
                          <a:spcPct val="107000"/>
                        </a:lnSpc>
                        <a:spcAft>
                          <a:spcPts val="800"/>
                        </a:spcAft>
                      </a:pPr>
                      <a:r>
                        <a:rPr lang="cs-CZ" sz="1400" dirty="0">
                          <a:solidFill>
                            <a:schemeClr val="tx1"/>
                          </a:solidFill>
                          <a:effectLst/>
                        </a:rPr>
                        <a:t>Marine </a:t>
                      </a:r>
                      <a:r>
                        <a:rPr lang="cs-CZ" sz="1400" dirty="0" err="1">
                          <a:solidFill>
                            <a:schemeClr val="tx1"/>
                          </a:solidFill>
                          <a:effectLst/>
                        </a:rPr>
                        <a:t>larval</a:t>
                      </a:r>
                      <a:r>
                        <a:rPr lang="cs-CZ" sz="1400" dirty="0">
                          <a:solidFill>
                            <a:schemeClr val="tx1"/>
                          </a:solidFill>
                          <a:effectLst/>
                        </a:rPr>
                        <a:t> </a:t>
                      </a:r>
                      <a:r>
                        <a:rPr lang="cs-CZ" sz="1400" dirty="0" err="1">
                          <a:solidFill>
                            <a:schemeClr val="tx1"/>
                          </a:solidFill>
                          <a:effectLst/>
                        </a:rPr>
                        <a:t>feed</a:t>
                      </a:r>
                      <a:endParaRPr lang="cs-C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18</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8</a:t>
                      </a:r>
                      <a:r>
                        <a:rPr lang="cs-CZ" sz="1700" b="1" dirty="0">
                          <a:effectLst/>
                        </a:rPr>
                        <a:t>.</a:t>
                      </a:r>
                      <a:r>
                        <a:rPr lang="de-DE" sz="1700" b="1" dirty="0">
                          <a:effectLst/>
                        </a:rPr>
                        <a:t>1</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a:effectLst/>
                        </a:rPr>
                        <a:t>144</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ctr">
                        <a:lnSpc>
                          <a:spcPct val="107000"/>
                        </a:lnSpc>
                        <a:spcAft>
                          <a:spcPts val="800"/>
                        </a:spcAft>
                      </a:pPr>
                      <a:r>
                        <a:rPr lang="de-DE" sz="1700" b="1" dirty="0">
                          <a:effectLst/>
                        </a:rPr>
                        <a:t>63</a:t>
                      </a:r>
                      <a:r>
                        <a:rPr lang="cs-CZ" sz="1700" b="1" dirty="0">
                          <a:effectLst/>
                        </a:rPr>
                        <a:t>.</a:t>
                      </a:r>
                      <a:r>
                        <a:rPr lang="de-DE" sz="1700" b="1" dirty="0">
                          <a:effectLst/>
                        </a:rPr>
                        <a:t>9</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solidFill>
                      <a:schemeClr val="accent3">
                        <a:lumMod val="60000"/>
                        <a:lumOff val="40000"/>
                      </a:schemeClr>
                    </a:solidFill>
                  </a:tcPr>
                </a:tc>
                <a:tc>
                  <a:txBody>
                    <a:bodyPr/>
                    <a:lstStyle/>
                    <a:p>
                      <a:pPr algn="just">
                        <a:lnSpc>
                          <a:spcPct val="107000"/>
                        </a:lnSpc>
                        <a:spcAft>
                          <a:spcPts val="800"/>
                        </a:spcAft>
                      </a:pPr>
                      <a:r>
                        <a:rPr lang="de-DE"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solidFill>
                      <a:schemeClr val="accent3">
                        <a:lumMod val="60000"/>
                        <a:lumOff val="40000"/>
                      </a:schemeClr>
                    </a:solidFill>
                  </a:tcPr>
                </a:tc>
                <a:extLst>
                  <a:ext uri="{0D108BD9-81ED-4DB2-BD59-A6C34878D82A}">
                    <a16:rowId xmlns:a16="http://schemas.microsoft.com/office/drawing/2014/main" val="4200149070"/>
                  </a:ext>
                </a:extLst>
              </a:tr>
              <a:tr h="267644">
                <a:tc>
                  <a:txBody>
                    <a:bodyPr/>
                    <a:lstStyle/>
                    <a:p>
                      <a:pPr algn="ctr">
                        <a:lnSpc>
                          <a:spcPct val="107000"/>
                        </a:lnSpc>
                        <a:spcAft>
                          <a:spcPts val="800"/>
                        </a:spcAft>
                      </a:pPr>
                      <a:r>
                        <a:rPr lang="cs-CZ" sz="1400" dirty="0">
                          <a:effectLst/>
                        </a:rPr>
                        <a:t>Diet </a:t>
                      </a:r>
                      <a:r>
                        <a:rPr lang="cs-CZ" sz="1400" dirty="0" err="1">
                          <a:effectLst/>
                        </a:rPr>
                        <a:t>with</a:t>
                      </a:r>
                      <a:r>
                        <a:rPr lang="cs-CZ" sz="1400" dirty="0">
                          <a:effectLst/>
                        </a:rPr>
                        <a:t> </a:t>
                      </a:r>
                      <a:r>
                        <a:rPr lang="cs-CZ" sz="1400" dirty="0" err="1">
                          <a:effectLst/>
                        </a:rPr>
                        <a:t>soy</a:t>
                      </a:r>
                      <a:r>
                        <a:rPr lang="cs-CZ" sz="1400" dirty="0">
                          <a:effectLst/>
                        </a:rPr>
                        <a:t> </a:t>
                      </a:r>
                      <a:r>
                        <a:rPr lang="cs-CZ" sz="1400" dirty="0" err="1">
                          <a:effectLst/>
                        </a:rPr>
                        <a:t>phospholipids</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a:effectLst/>
                        </a:rPr>
                        <a:t>25</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2</a:t>
                      </a:r>
                      <a:r>
                        <a:rPr lang="cs-CZ" sz="1700" b="1" dirty="0">
                          <a:effectLst/>
                        </a:rPr>
                        <a:t>.</a:t>
                      </a:r>
                      <a:r>
                        <a:rPr lang="de-DE" sz="1700" b="1" dirty="0">
                          <a:effectLst/>
                        </a:rPr>
                        <a:t>5</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a:effectLst/>
                        </a:rPr>
                        <a:t>160-238</a:t>
                      </a:r>
                      <a:endParaRPr lang="cs-CZ" sz="1700" b="1">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ctr">
                        <a:lnSpc>
                          <a:spcPct val="107000"/>
                        </a:lnSpc>
                        <a:spcAft>
                          <a:spcPts val="800"/>
                        </a:spcAft>
                      </a:pPr>
                      <a:r>
                        <a:rPr lang="de-DE" sz="1700" b="1" dirty="0">
                          <a:effectLst/>
                        </a:rPr>
                        <a:t>33-36</a:t>
                      </a:r>
                      <a:r>
                        <a:rPr lang="cs-CZ" sz="1700" b="1" dirty="0">
                          <a:effectLst/>
                        </a:rPr>
                        <a:t>.</a:t>
                      </a:r>
                      <a:r>
                        <a:rPr lang="de-DE" sz="1700" b="1" dirty="0">
                          <a:effectLst/>
                        </a:rPr>
                        <a:t>2</a:t>
                      </a:r>
                      <a:endParaRPr lang="cs-CZ"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nchor="ctr"/>
                </a:tc>
                <a:tc>
                  <a:txBody>
                    <a:bodyPr/>
                    <a:lstStyle/>
                    <a:p>
                      <a:pPr algn="just">
                        <a:lnSpc>
                          <a:spcPct val="107000"/>
                        </a:lnSpc>
                        <a:spcAft>
                          <a:spcPts val="800"/>
                        </a:spcAft>
                      </a:pPr>
                      <a:r>
                        <a:rPr lang="de-DE" sz="1400" dirty="0">
                          <a:effectLst/>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712" marR="42712" marT="0" marB="0"/>
                </a:tc>
                <a:extLst>
                  <a:ext uri="{0D108BD9-81ED-4DB2-BD59-A6C34878D82A}">
                    <a16:rowId xmlns:a16="http://schemas.microsoft.com/office/drawing/2014/main" val="2546713064"/>
                  </a:ext>
                </a:extLst>
              </a:tr>
            </a:tbl>
          </a:graphicData>
        </a:graphic>
      </p:graphicFrame>
      <p:sp>
        <p:nvSpPr>
          <p:cNvPr id="9" name="Zástupný symbol pro číslo snímku 8">
            <a:extLst>
              <a:ext uri="{FF2B5EF4-FFF2-40B4-BE49-F238E27FC236}">
                <a16:creationId xmlns:a16="http://schemas.microsoft.com/office/drawing/2014/main" id="{4FA44EC7-0B5D-07AD-92D1-A534E96F1835}"/>
              </a:ext>
            </a:extLst>
          </p:cNvPr>
          <p:cNvSpPr>
            <a:spLocks noGrp="1"/>
          </p:cNvSpPr>
          <p:nvPr>
            <p:ph type="sldNum" sz="quarter" idx="12"/>
          </p:nvPr>
        </p:nvSpPr>
        <p:spPr/>
        <p:txBody>
          <a:bodyPr/>
          <a:lstStyle/>
          <a:p>
            <a:pPr>
              <a:defRPr/>
            </a:pPr>
            <a:fld id="{C466BEC8-0E7C-4B91-ABEF-C60D2C457CAA}" type="slidenum">
              <a:rPr lang="cs-CZ" altLang="cs-CZ" smtClean="0"/>
              <a:pPr>
                <a:defRPr/>
              </a:pPr>
              <a:t>10</a:t>
            </a:fld>
            <a:endParaRPr lang="cs-CZ" altLang="cs-CZ"/>
          </a:p>
        </p:txBody>
      </p:sp>
    </p:spTree>
    <p:extLst>
      <p:ext uri="{BB962C8B-B14F-4D97-AF65-F5344CB8AC3E}">
        <p14:creationId xmlns:p14="http://schemas.microsoft.com/office/powerpoint/2010/main" val="3526478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1EF084A2-A2F5-E972-AE22-750287D575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525"/>
          <a:stretch/>
        </p:blipFill>
        <p:spPr bwMode="auto">
          <a:xfrm>
            <a:off x="9920737" y="3780630"/>
            <a:ext cx="3522213" cy="378063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8A50F4B7-E1E8-9BEC-E0C7-4BF0C34B8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899" y="3780631"/>
            <a:ext cx="2834482" cy="3780632"/>
          </a:xfrm>
          <a:prstGeom prst="rect">
            <a:avLst/>
          </a:prstGeom>
          <a:noFill/>
          <a:extLst>
            <a:ext uri="{909E8E84-426E-40DD-AFC4-6F175D3DCCD1}">
              <a14:hiddenFill xmlns:a14="http://schemas.microsoft.com/office/drawing/2010/main">
                <a:solidFill>
                  <a:srgbClr val="FFFFFF"/>
                </a:solidFill>
              </a14:hiddenFill>
            </a:ext>
          </a:extLst>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en-GB" altLang="cs-CZ" dirty="0">
                <a:latin typeface="Clara Sans" panose="02000503000000020004" pitchFamily="2" charset="0"/>
              </a:rPr>
              <a:t>Nutrition of pikeperch in aquaculture</a:t>
            </a:r>
            <a:r>
              <a:rPr lang="cs-CZ" altLang="cs-CZ" dirty="0">
                <a:latin typeface="Clara Sans" panose="02000503000000020004" pitchFamily="2" charset="0"/>
              </a:rPr>
              <a:t> (</a:t>
            </a:r>
            <a:r>
              <a:rPr lang="cs-CZ" altLang="cs-CZ" dirty="0" err="1">
                <a:latin typeface="Clara Sans" panose="02000503000000020004" pitchFamily="2" charset="0"/>
              </a:rPr>
              <a:t>larvae</a:t>
            </a:r>
            <a:r>
              <a:rPr lang="cs-CZ" altLang="cs-CZ" dirty="0">
                <a:latin typeface="Clara Sans" panose="02000503000000020004" pitchFamily="2" charset="0"/>
              </a:rPr>
              <a:t>)</a:t>
            </a:r>
            <a:endParaRPr lang="en-GB" altLang="cs-CZ" dirty="0">
              <a:latin typeface="Clara Sans" panose="02000503000000020004" pitchFamily="2" charset="0"/>
            </a:endParaRP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3"/>
            <a:ext cx="8136607" cy="4248150"/>
          </a:xfrm>
        </p:spPr>
        <p:txBody>
          <a:bodyPr/>
          <a:lstStyle/>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dirty="0">
                <a:solidFill>
                  <a:prstClr val="black"/>
                </a:solidFill>
              </a:rPr>
              <a:t>Key factors for successful feeding:</a:t>
            </a:r>
            <a:endParaRPr lang="cs-CZ" sz="2800" dirty="0">
              <a:solidFill>
                <a:prstClr val="black"/>
              </a:solidFill>
            </a:endParaRPr>
          </a:p>
          <a:p>
            <a:pPr marL="846137" lvl="1" indent="-342900" algn="just" eaLnBrk="1" hangingPunct="1">
              <a:spcBef>
                <a:spcPct val="0"/>
              </a:spcBef>
              <a:defRPr/>
            </a:pPr>
            <a:r>
              <a:rPr lang="en-US" sz="2800" b="1" dirty="0">
                <a:solidFill>
                  <a:prstClr val="black"/>
                </a:solidFill>
              </a:rPr>
              <a:t>Size and nutrient composition</a:t>
            </a:r>
            <a:endParaRPr lang="cs-CZ" sz="2800" b="1" dirty="0">
              <a:solidFill>
                <a:prstClr val="black"/>
              </a:solidFill>
            </a:endParaRPr>
          </a:p>
          <a:p>
            <a:pPr marL="431060" indent="-431060">
              <a:buFont typeface="Arial" charset="0"/>
              <a:buChar char="•"/>
              <a:defRPr/>
            </a:pPr>
            <a:endParaRPr lang="cs-CZ" sz="4023" dirty="0"/>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D9AEABE-02C9-43CD-8C73-72D00F6168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8318" y="3780631"/>
            <a:ext cx="2834482" cy="3780632"/>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451EEE97-FDBB-FDB0-9848-87264D8AD1E7}"/>
              </a:ext>
            </a:extLst>
          </p:cNvPr>
          <p:cNvSpPr>
            <a:spLocks noGrp="1"/>
          </p:cNvSpPr>
          <p:nvPr>
            <p:ph type="sldNum" sz="quarter" idx="12"/>
          </p:nvPr>
        </p:nvSpPr>
        <p:spPr/>
        <p:txBody>
          <a:bodyPr/>
          <a:lstStyle/>
          <a:p>
            <a:pPr>
              <a:defRPr/>
            </a:pPr>
            <a:fld id="{C466BEC8-0E7C-4B91-ABEF-C60D2C457CAA}" type="slidenum">
              <a:rPr lang="cs-CZ" altLang="cs-CZ" smtClean="0"/>
              <a:pPr>
                <a:defRPr/>
              </a:pPr>
              <a:t>11</a:t>
            </a:fld>
            <a:endParaRPr lang="cs-CZ" altLang="cs-CZ"/>
          </a:p>
        </p:txBody>
      </p:sp>
      <p:sp>
        <p:nvSpPr>
          <p:cNvPr id="6" name="Šipka: doprava 5">
            <a:extLst>
              <a:ext uri="{FF2B5EF4-FFF2-40B4-BE49-F238E27FC236}">
                <a16:creationId xmlns:a16="http://schemas.microsoft.com/office/drawing/2014/main" id="{8215D155-56D8-7D0B-8EC9-6BD354813531}"/>
              </a:ext>
            </a:extLst>
          </p:cNvPr>
          <p:cNvSpPr/>
          <p:nvPr/>
        </p:nvSpPr>
        <p:spPr>
          <a:xfrm>
            <a:off x="4119289" y="5436815"/>
            <a:ext cx="1080120" cy="4320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a:extLst>
              <a:ext uri="{FF2B5EF4-FFF2-40B4-BE49-F238E27FC236}">
                <a16:creationId xmlns:a16="http://schemas.microsoft.com/office/drawing/2014/main" id="{0B4C5A4B-235C-4D24-8D66-94E64708E474}"/>
              </a:ext>
            </a:extLst>
          </p:cNvPr>
          <p:cNvSpPr/>
          <p:nvPr/>
        </p:nvSpPr>
        <p:spPr>
          <a:xfrm>
            <a:off x="8571708" y="5460606"/>
            <a:ext cx="1080120" cy="4320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 name="TextovéPole 9">
            <a:extLst>
              <a:ext uri="{FF2B5EF4-FFF2-40B4-BE49-F238E27FC236}">
                <a16:creationId xmlns:a16="http://schemas.microsoft.com/office/drawing/2014/main" id="{E61D3DA5-A9A5-FE38-6FC2-3EFB8C7664B7}"/>
              </a:ext>
            </a:extLst>
          </p:cNvPr>
          <p:cNvSpPr txBox="1"/>
          <p:nvPr/>
        </p:nvSpPr>
        <p:spPr>
          <a:xfrm>
            <a:off x="1785068" y="3993084"/>
            <a:ext cx="1296144" cy="369332"/>
          </a:xfrm>
          <a:prstGeom prst="rect">
            <a:avLst/>
          </a:prstGeom>
          <a:solidFill>
            <a:schemeClr val="bg1"/>
          </a:solidFill>
          <a:ln w="57150">
            <a:solidFill>
              <a:schemeClr val="tx1"/>
            </a:solidFill>
          </a:ln>
        </p:spPr>
        <p:txBody>
          <a:bodyPr wrap="square" rtlCol="0">
            <a:spAutoFit/>
          </a:bodyPr>
          <a:lstStyle/>
          <a:p>
            <a:pPr algn="ctr"/>
            <a:r>
              <a:rPr lang="cs-CZ" dirty="0"/>
              <a:t>2-3 DPH</a:t>
            </a:r>
          </a:p>
        </p:txBody>
      </p:sp>
      <p:sp>
        <p:nvSpPr>
          <p:cNvPr id="11" name="TextovéPole 10">
            <a:extLst>
              <a:ext uri="{FF2B5EF4-FFF2-40B4-BE49-F238E27FC236}">
                <a16:creationId xmlns:a16="http://schemas.microsoft.com/office/drawing/2014/main" id="{5B774079-DB4F-D73D-F710-5F61D2563AD8}"/>
              </a:ext>
            </a:extLst>
          </p:cNvPr>
          <p:cNvSpPr txBox="1"/>
          <p:nvPr/>
        </p:nvSpPr>
        <p:spPr>
          <a:xfrm>
            <a:off x="6227453" y="3975114"/>
            <a:ext cx="1316212" cy="369332"/>
          </a:xfrm>
          <a:prstGeom prst="rect">
            <a:avLst/>
          </a:prstGeom>
          <a:solidFill>
            <a:schemeClr val="bg1"/>
          </a:solidFill>
          <a:ln w="57150">
            <a:solidFill>
              <a:schemeClr val="tx1"/>
            </a:solidFill>
          </a:ln>
        </p:spPr>
        <p:txBody>
          <a:bodyPr wrap="square" rtlCol="0">
            <a:spAutoFit/>
          </a:bodyPr>
          <a:lstStyle/>
          <a:p>
            <a:pPr algn="ctr"/>
            <a:r>
              <a:rPr lang="cs-CZ" dirty="0"/>
              <a:t>15-20 DPH</a:t>
            </a:r>
          </a:p>
        </p:txBody>
      </p:sp>
      <p:sp>
        <p:nvSpPr>
          <p:cNvPr id="12" name="TextovéPole 11">
            <a:extLst>
              <a:ext uri="{FF2B5EF4-FFF2-40B4-BE49-F238E27FC236}">
                <a16:creationId xmlns:a16="http://schemas.microsoft.com/office/drawing/2014/main" id="{117E450D-655C-74CB-9107-D591E4975665}"/>
              </a:ext>
            </a:extLst>
          </p:cNvPr>
          <p:cNvSpPr txBox="1"/>
          <p:nvPr/>
        </p:nvSpPr>
        <p:spPr>
          <a:xfrm>
            <a:off x="11110839" y="3975114"/>
            <a:ext cx="1316212" cy="369332"/>
          </a:xfrm>
          <a:prstGeom prst="rect">
            <a:avLst/>
          </a:prstGeom>
          <a:solidFill>
            <a:schemeClr val="bg1"/>
          </a:solidFill>
          <a:ln w="57150">
            <a:solidFill>
              <a:schemeClr val="tx1"/>
            </a:solidFill>
          </a:ln>
        </p:spPr>
        <p:txBody>
          <a:bodyPr wrap="square" rtlCol="0">
            <a:spAutoFit/>
          </a:bodyPr>
          <a:lstStyle/>
          <a:p>
            <a:pPr algn="ctr"/>
            <a:r>
              <a:rPr lang="cs-CZ" dirty="0"/>
              <a:t>40-60 DPH</a:t>
            </a:r>
          </a:p>
        </p:txBody>
      </p:sp>
    </p:spTree>
    <p:extLst>
      <p:ext uri="{BB962C8B-B14F-4D97-AF65-F5344CB8AC3E}">
        <p14:creationId xmlns:p14="http://schemas.microsoft.com/office/powerpoint/2010/main" val="4035990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en-GB" altLang="cs-CZ" dirty="0">
                <a:latin typeface="Clara Sans" panose="02000503000000020004" pitchFamily="2" charset="0"/>
              </a:rPr>
              <a:t>Nutrition of pikeperch in aquaculture</a:t>
            </a:r>
            <a:r>
              <a:rPr lang="cs-CZ" altLang="cs-CZ" dirty="0">
                <a:latin typeface="Clara Sans" panose="02000503000000020004" pitchFamily="2" charset="0"/>
              </a:rPr>
              <a:t> (</a:t>
            </a:r>
            <a:r>
              <a:rPr lang="cs-CZ" altLang="cs-CZ" dirty="0" err="1">
                <a:latin typeface="Clara Sans" panose="02000503000000020004" pitchFamily="2" charset="0"/>
              </a:rPr>
              <a:t>larvae</a:t>
            </a:r>
            <a:r>
              <a:rPr lang="cs-CZ" altLang="cs-CZ" dirty="0">
                <a:latin typeface="Clara Sans" panose="02000503000000020004" pitchFamily="2" charset="0"/>
              </a:rPr>
              <a:t>)</a:t>
            </a:r>
            <a:endParaRPr lang="en-GB" altLang="cs-CZ" dirty="0">
              <a:latin typeface="Clara Sans" panose="02000503000000020004" pitchFamily="2" charset="0"/>
            </a:endParaRP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3"/>
            <a:ext cx="8136607" cy="4248150"/>
          </a:xfrm>
        </p:spPr>
        <p:txBody>
          <a:bodyPr/>
          <a:lstStyle/>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dirty="0">
                <a:solidFill>
                  <a:prstClr val="black"/>
                </a:solidFill>
              </a:rPr>
              <a:t>Key factors for successful feeding:</a:t>
            </a:r>
            <a:endParaRPr lang="cs-CZ" sz="2800" dirty="0">
              <a:solidFill>
                <a:prstClr val="black"/>
              </a:solidFill>
            </a:endParaRPr>
          </a:p>
          <a:p>
            <a:pPr marL="846137" lvl="1" indent="-342900" algn="just" eaLnBrk="1" hangingPunct="1">
              <a:spcBef>
                <a:spcPct val="0"/>
              </a:spcBef>
              <a:defRPr/>
            </a:pPr>
            <a:r>
              <a:rPr lang="en-US" sz="3200" b="1" dirty="0">
                <a:solidFill>
                  <a:prstClr val="black"/>
                </a:solidFill>
              </a:rPr>
              <a:t>Size and nutrient composition</a:t>
            </a:r>
            <a:endParaRPr lang="cs-CZ" sz="3200" b="1" dirty="0">
              <a:solidFill>
                <a:prstClr val="black"/>
              </a:solidFill>
            </a:endParaRPr>
          </a:p>
          <a:p>
            <a:pPr marL="431060" indent="-431060">
              <a:buFont typeface="Arial" charset="0"/>
              <a:buChar char="•"/>
              <a:defRPr/>
            </a:pPr>
            <a:endParaRPr lang="cs-CZ" sz="4023" dirty="0"/>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451EEE97-FDBB-FDB0-9848-87264D8AD1E7}"/>
              </a:ext>
            </a:extLst>
          </p:cNvPr>
          <p:cNvSpPr>
            <a:spLocks noGrp="1"/>
          </p:cNvSpPr>
          <p:nvPr>
            <p:ph type="sldNum" sz="quarter" idx="12"/>
          </p:nvPr>
        </p:nvSpPr>
        <p:spPr/>
        <p:txBody>
          <a:bodyPr/>
          <a:lstStyle/>
          <a:p>
            <a:pPr>
              <a:defRPr/>
            </a:pPr>
            <a:fld id="{C466BEC8-0E7C-4B91-ABEF-C60D2C457CAA}" type="slidenum">
              <a:rPr lang="cs-CZ" altLang="cs-CZ" smtClean="0"/>
              <a:pPr>
                <a:defRPr/>
              </a:pPr>
              <a:t>12</a:t>
            </a:fld>
            <a:endParaRPr lang="cs-CZ" altLang="cs-CZ"/>
          </a:p>
        </p:txBody>
      </p:sp>
      <p:graphicFrame>
        <p:nvGraphicFramePr>
          <p:cNvPr id="2" name="Tabulka 1">
            <a:extLst>
              <a:ext uri="{FF2B5EF4-FFF2-40B4-BE49-F238E27FC236}">
                <a16:creationId xmlns:a16="http://schemas.microsoft.com/office/drawing/2014/main" id="{0C827ADD-C249-A5F1-04DF-D4178AE7F52C}"/>
              </a:ext>
            </a:extLst>
          </p:cNvPr>
          <p:cNvGraphicFramePr>
            <a:graphicFrameLocks noGrp="1"/>
          </p:cNvGraphicFramePr>
          <p:nvPr>
            <p:extLst>
              <p:ext uri="{D42A27DB-BD31-4B8C-83A1-F6EECF244321}">
                <p14:modId xmlns:p14="http://schemas.microsoft.com/office/powerpoint/2010/main" val="2059664936"/>
              </p:ext>
            </p:extLst>
          </p:nvPr>
        </p:nvGraphicFramePr>
        <p:xfrm>
          <a:off x="1104851" y="3564607"/>
          <a:ext cx="12097345" cy="3444206"/>
        </p:xfrm>
        <a:graphic>
          <a:graphicData uri="http://schemas.openxmlformats.org/drawingml/2006/table">
            <a:tbl>
              <a:tblPr firstRow="1" firstCol="1" bandRow="1">
                <a:tableStyleId>{9D7B26C5-4107-4FEC-AEDC-1716B250A1EF}</a:tableStyleId>
              </a:tblPr>
              <a:tblGrid>
                <a:gridCol w="3230405">
                  <a:extLst>
                    <a:ext uri="{9D8B030D-6E8A-4147-A177-3AD203B41FA5}">
                      <a16:colId xmlns:a16="http://schemas.microsoft.com/office/drawing/2014/main" val="1457625758"/>
                    </a:ext>
                  </a:extLst>
                </a:gridCol>
                <a:gridCol w="3322323">
                  <a:extLst>
                    <a:ext uri="{9D8B030D-6E8A-4147-A177-3AD203B41FA5}">
                      <a16:colId xmlns:a16="http://schemas.microsoft.com/office/drawing/2014/main" val="3335863977"/>
                    </a:ext>
                  </a:extLst>
                </a:gridCol>
                <a:gridCol w="2603642">
                  <a:extLst>
                    <a:ext uri="{9D8B030D-6E8A-4147-A177-3AD203B41FA5}">
                      <a16:colId xmlns:a16="http://schemas.microsoft.com/office/drawing/2014/main" val="1262771040"/>
                    </a:ext>
                  </a:extLst>
                </a:gridCol>
                <a:gridCol w="2940975">
                  <a:extLst>
                    <a:ext uri="{9D8B030D-6E8A-4147-A177-3AD203B41FA5}">
                      <a16:colId xmlns:a16="http://schemas.microsoft.com/office/drawing/2014/main" val="174308327"/>
                    </a:ext>
                  </a:extLst>
                </a:gridCol>
              </a:tblGrid>
              <a:tr h="1059669">
                <a:tc>
                  <a:txBody>
                    <a:bodyPr/>
                    <a:lstStyle/>
                    <a:p>
                      <a:pPr algn="ctr">
                        <a:lnSpc>
                          <a:spcPct val="107000"/>
                        </a:lnSpc>
                        <a:spcAft>
                          <a:spcPts val="800"/>
                        </a:spcAft>
                      </a:pPr>
                      <a:r>
                        <a:rPr lang="cs-CZ" sz="3000" dirty="0" err="1">
                          <a:effectLst/>
                        </a:rPr>
                        <a:t>Days</a:t>
                      </a:r>
                      <a:r>
                        <a:rPr lang="cs-CZ" sz="3000" dirty="0">
                          <a:effectLst/>
                        </a:rPr>
                        <a:t> post </a:t>
                      </a:r>
                      <a:r>
                        <a:rPr lang="cs-CZ" sz="3000" dirty="0" err="1">
                          <a:effectLst/>
                        </a:rPr>
                        <a:t>hatching</a:t>
                      </a:r>
                      <a:r>
                        <a:rPr lang="cs-CZ" sz="3000" dirty="0">
                          <a:effectLst/>
                        </a:rPr>
                        <a:t> (DPH)</a:t>
                      </a:r>
                      <a:endParaRPr lang="cs-CZ"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7000"/>
                        </a:lnSpc>
                        <a:spcAft>
                          <a:spcPts val="800"/>
                        </a:spcAft>
                      </a:pPr>
                      <a:r>
                        <a:rPr lang="cs-CZ" sz="3000" dirty="0">
                          <a:effectLst/>
                        </a:rPr>
                        <a:t>5 DPH</a:t>
                      </a:r>
                      <a:endParaRPr lang="cs-CZ"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7000"/>
                        </a:lnSpc>
                        <a:spcAft>
                          <a:spcPts val="800"/>
                        </a:spcAft>
                      </a:pPr>
                      <a:r>
                        <a:rPr lang="cs-CZ" sz="3000" dirty="0">
                          <a:effectLst/>
                        </a:rPr>
                        <a:t>8-15 DPH</a:t>
                      </a:r>
                      <a:endParaRPr lang="cs-CZ"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800"/>
                        </a:spcAft>
                      </a:pPr>
                      <a:r>
                        <a:rPr lang="cs-CZ" sz="3000" dirty="0">
                          <a:effectLst/>
                        </a:rPr>
                        <a:t>DPH 15-19</a:t>
                      </a:r>
                      <a:endParaRPr lang="cs-CZ"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776312920"/>
                  </a:ext>
                </a:extLst>
              </a:tr>
              <a:tr h="2384537">
                <a:tc>
                  <a:txBody>
                    <a:bodyPr/>
                    <a:lstStyle/>
                    <a:p>
                      <a:pPr algn="ctr">
                        <a:lnSpc>
                          <a:spcPct val="100000"/>
                        </a:lnSpc>
                        <a:spcAft>
                          <a:spcPts val="0"/>
                        </a:spcAft>
                      </a:pPr>
                      <a:r>
                        <a:rPr lang="cs-CZ" sz="3000" dirty="0" err="1">
                          <a:effectLst/>
                        </a:rPr>
                        <a:t>Feed</a:t>
                      </a:r>
                      <a:endParaRPr lang="cs-CZ"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bg1"/>
                    </a:solidFill>
                  </a:tcPr>
                </a:tc>
                <a:tc>
                  <a:txBody>
                    <a:bodyPr/>
                    <a:lstStyle/>
                    <a:p>
                      <a:pPr algn="ctr">
                        <a:lnSpc>
                          <a:spcPct val="100000"/>
                        </a:lnSpc>
                        <a:spcAft>
                          <a:spcPts val="0"/>
                        </a:spcAft>
                      </a:pPr>
                      <a:r>
                        <a:rPr lang="cs-CZ" sz="3000" dirty="0" err="1">
                          <a:effectLst/>
                        </a:rPr>
                        <a:t>Feed</a:t>
                      </a:r>
                      <a:r>
                        <a:rPr lang="cs-CZ" sz="3000" dirty="0">
                          <a:effectLst/>
                        </a:rPr>
                        <a:t> </a:t>
                      </a:r>
                      <a:r>
                        <a:rPr lang="cs-CZ" sz="3000" dirty="0" err="1">
                          <a:effectLst/>
                        </a:rPr>
                        <a:t>enriched</a:t>
                      </a:r>
                      <a:r>
                        <a:rPr lang="cs-CZ" sz="3000" dirty="0">
                          <a:effectLst/>
                        </a:rPr>
                        <a:t> </a:t>
                      </a:r>
                      <a:r>
                        <a:rPr lang="cs-CZ" sz="3000" dirty="0" err="1">
                          <a:effectLst/>
                        </a:rPr>
                        <a:t>with</a:t>
                      </a:r>
                      <a:r>
                        <a:rPr lang="cs-CZ" sz="3000" dirty="0">
                          <a:effectLst/>
                        </a:rPr>
                        <a:t> </a:t>
                      </a:r>
                      <a:r>
                        <a:rPr lang="cs-CZ" sz="3000" dirty="0" err="1">
                          <a:effectLst/>
                        </a:rPr>
                        <a:t>rotifers</a:t>
                      </a:r>
                      <a:endParaRPr lang="cs-CZ" sz="3000" dirty="0">
                        <a:effectLst/>
                      </a:endParaRPr>
                    </a:p>
                    <a:p>
                      <a:pPr algn="ctr">
                        <a:lnSpc>
                          <a:spcPct val="100000"/>
                        </a:lnSpc>
                        <a:spcAft>
                          <a:spcPts val="0"/>
                        </a:spcAft>
                      </a:pPr>
                      <a:r>
                        <a:rPr lang="cs-CZ" sz="3000" dirty="0">
                          <a:effectLst/>
                        </a:rPr>
                        <a:t>(</a:t>
                      </a:r>
                      <a:r>
                        <a:rPr lang="cs-CZ" sz="3000" i="1" dirty="0" err="1">
                          <a:effectLst/>
                        </a:rPr>
                        <a:t>Chlorella</a:t>
                      </a:r>
                      <a:r>
                        <a:rPr lang="cs-CZ" sz="3000" i="1" dirty="0">
                          <a:effectLst/>
                        </a:rPr>
                        <a:t> </a:t>
                      </a:r>
                      <a:r>
                        <a:rPr lang="cs-CZ" sz="3000" i="1" dirty="0" err="1">
                          <a:effectLst/>
                        </a:rPr>
                        <a:t>vulgaris</a:t>
                      </a:r>
                      <a:r>
                        <a:rPr lang="cs-CZ" sz="3000" dirty="0">
                          <a:effectLst/>
                        </a:rPr>
                        <a:t>)</a:t>
                      </a:r>
                      <a:endParaRPr lang="cs-CZ"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solidFill>
                  </a:tcPr>
                </a:tc>
                <a:tc>
                  <a:txBody>
                    <a:bodyPr/>
                    <a:lstStyle/>
                    <a:p>
                      <a:pPr algn="ctr">
                        <a:lnSpc>
                          <a:spcPct val="100000"/>
                        </a:lnSpc>
                        <a:spcAft>
                          <a:spcPts val="0"/>
                        </a:spcAft>
                      </a:pPr>
                      <a:r>
                        <a:rPr lang="cs-CZ" sz="3000" dirty="0" err="1">
                          <a:effectLst/>
                        </a:rPr>
                        <a:t>Artemia</a:t>
                      </a:r>
                      <a:endParaRPr lang="cs-CZ"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800"/>
                        </a:spcAft>
                      </a:pPr>
                      <a:r>
                        <a:rPr lang="en-US" sz="3000" dirty="0">
                          <a:effectLst/>
                        </a:rPr>
                        <a:t>Micro-particulate dry food</a:t>
                      </a:r>
                      <a:endParaRPr lang="cs-CZ" sz="3000" dirty="0">
                        <a:effectLst/>
                      </a:endParaRPr>
                    </a:p>
                    <a:p>
                      <a:pPr algn="ctr">
                        <a:lnSpc>
                          <a:spcPct val="107000"/>
                        </a:lnSpc>
                        <a:spcAft>
                          <a:spcPts val="800"/>
                        </a:spcAft>
                      </a:pPr>
                      <a:r>
                        <a:rPr lang="en-US" sz="3000" dirty="0">
                          <a:effectLst/>
                        </a:rPr>
                        <a:t>(</a:t>
                      </a:r>
                      <a:r>
                        <a:rPr lang="en-US" sz="3000" b="1" dirty="0">
                          <a:effectLst/>
                        </a:rPr>
                        <a:t>slow </a:t>
                      </a:r>
                      <a:r>
                        <a:rPr lang="en-GB" sz="3000" b="1" noProof="0" dirty="0">
                          <a:effectLst/>
                        </a:rPr>
                        <a:t>change</a:t>
                      </a:r>
                    </a:p>
                    <a:p>
                      <a:pPr algn="ctr">
                        <a:lnSpc>
                          <a:spcPct val="107000"/>
                        </a:lnSpc>
                        <a:spcAft>
                          <a:spcPts val="800"/>
                        </a:spcAft>
                      </a:pPr>
                      <a:r>
                        <a:rPr lang="en-US" sz="3000" b="1" dirty="0">
                          <a:effectLst/>
                        </a:rPr>
                        <a:t>over </a:t>
                      </a:r>
                      <a:r>
                        <a:rPr lang="cs-CZ" sz="3000" b="1" dirty="0">
                          <a:effectLst/>
                        </a:rPr>
                        <a:t>9</a:t>
                      </a:r>
                      <a:r>
                        <a:rPr lang="en-US" sz="3000" b="1" dirty="0">
                          <a:effectLst/>
                        </a:rPr>
                        <a:t> days</a:t>
                      </a:r>
                      <a:r>
                        <a:rPr lang="en-US" sz="3000" dirty="0">
                          <a:effectLst/>
                        </a:rPr>
                        <a:t>)</a:t>
                      </a:r>
                      <a:endParaRPr lang="cs-CZ" sz="3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713475750"/>
                  </a:ext>
                </a:extLst>
              </a:tr>
            </a:tbl>
          </a:graphicData>
        </a:graphic>
      </p:graphicFrame>
    </p:spTree>
    <p:extLst>
      <p:ext uri="{BB962C8B-B14F-4D97-AF65-F5344CB8AC3E}">
        <p14:creationId xmlns:p14="http://schemas.microsoft.com/office/powerpoint/2010/main" val="2238672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en-GB" altLang="cs-CZ" dirty="0">
                <a:latin typeface="Clara Sans" panose="02000503000000020004" pitchFamily="2" charset="0"/>
              </a:rPr>
              <a:t>Nutrition of pikeperch in aquaculture</a:t>
            </a:r>
            <a:r>
              <a:rPr lang="cs-CZ" altLang="cs-CZ" dirty="0">
                <a:latin typeface="Clara Sans" panose="02000503000000020004" pitchFamily="2" charset="0"/>
              </a:rPr>
              <a:t> (</a:t>
            </a:r>
            <a:r>
              <a:rPr lang="en-GB" altLang="cs-CZ" dirty="0">
                <a:latin typeface="Clara Sans" panose="02000503000000020004" pitchFamily="2" charset="0"/>
              </a:rPr>
              <a:t>larvae</a:t>
            </a:r>
            <a:r>
              <a:rPr lang="cs-CZ" altLang="cs-CZ" dirty="0">
                <a:latin typeface="Clara Sans" panose="02000503000000020004" pitchFamily="2" charset="0"/>
              </a:rPr>
              <a:t>)</a:t>
            </a:r>
            <a:endParaRPr lang="en-GB" altLang="cs-CZ" dirty="0">
              <a:latin typeface="Clara Sans" panose="02000503000000020004" pitchFamily="2" charset="0"/>
            </a:endParaRP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2"/>
            <a:ext cx="7488535" cy="5054599"/>
          </a:xfrm>
        </p:spPr>
        <p:txBody>
          <a:bodyPr/>
          <a:lstStyle/>
          <a:p>
            <a:pPr marL="0" indent="0" algn="just" eaLnBrk="1" hangingPunct="1">
              <a:spcBef>
                <a:spcPct val="0"/>
              </a:spcBef>
              <a:buFont typeface="Arial" panose="020B0604020202020204" pitchFamily="34" charset="0"/>
              <a:buNone/>
              <a:defRPr/>
            </a:pPr>
            <a:r>
              <a:rPr lang="cs-CZ" dirty="0">
                <a:solidFill>
                  <a:prstClr val="black"/>
                </a:solidFill>
                <a:latin typeface="+mn-lt"/>
              </a:rPr>
              <a:t>• </a:t>
            </a:r>
            <a:r>
              <a:rPr lang="en-US" dirty="0">
                <a:solidFill>
                  <a:prstClr val="black"/>
                </a:solidFill>
                <a:latin typeface="+mn-lt"/>
              </a:rPr>
              <a:t>Size and nutrient composition</a:t>
            </a:r>
            <a:endParaRPr lang="cs-CZ" dirty="0">
              <a:solidFill>
                <a:prstClr val="black"/>
              </a:solidFill>
              <a:latin typeface="+mn-lt"/>
            </a:endParaRPr>
          </a:p>
          <a:p>
            <a:pPr marL="1349375" lvl="2" indent="-342900" algn="just" eaLnBrk="1" hangingPunct="1">
              <a:spcBef>
                <a:spcPct val="0"/>
              </a:spcBef>
              <a:buFontTx/>
              <a:buChar char="–"/>
              <a:defRPr/>
            </a:pPr>
            <a:r>
              <a:rPr lang="en-US" sz="2400" b="1" dirty="0">
                <a:solidFill>
                  <a:prstClr val="black"/>
                </a:solidFill>
                <a:latin typeface="+mn-lt"/>
              </a:rPr>
              <a:t>The importance of proteins and fats</a:t>
            </a:r>
            <a:endParaRPr lang="cs-CZ" sz="2400" b="1" dirty="0">
              <a:solidFill>
                <a:prstClr val="black"/>
              </a:solidFill>
              <a:latin typeface="+mn-lt"/>
            </a:endParaRPr>
          </a:p>
          <a:p>
            <a:pPr marL="1349375" lvl="2" indent="-342900" algn="just" eaLnBrk="1" hangingPunct="1">
              <a:spcBef>
                <a:spcPct val="0"/>
              </a:spcBef>
              <a:buFontTx/>
              <a:buChar char="–"/>
              <a:defRPr/>
            </a:pPr>
            <a:r>
              <a:rPr lang="en-US" sz="2400" b="1" dirty="0">
                <a:solidFill>
                  <a:prstClr val="black"/>
                </a:solidFill>
                <a:latin typeface="+mn-lt"/>
              </a:rPr>
              <a:t>Importance of </a:t>
            </a:r>
            <a:r>
              <a:rPr lang="cs-CZ" sz="2400" b="1" dirty="0">
                <a:solidFill>
                  <a:prstClr val="black"/>
                </a:solidFill>
                <a:latin typeface="+mn-lt"/>
              </a:rPr>
              <a:t>AA </a:t>
            </a:r>
            <a:r>
              <a:rPr lang="en-US" sz="2400" b="1" dirty="0">
                <a:solidFill>
                  <a:prstClr val="black"/>
                </a:solidFill>
                <a:latin typeface="+mn-lt"/>
              </a:rPr>
              <a:t>and </a:t>
            </a:r>
            <a:r>
              <a:rPr lang="cs-CZ" sz="2400" b="1" dirty="0">
                <a:solidFill>
                  <a:prstClr val="black"/>
                </a:solidFill>
                <a:latin typeface="+mn-lt"/>
              </a:rPr>
              <a:t>FA </a:t>
            </a:r>
            <a:r>
              <a:rPr lang="en-US" sz="2400" b="1" dirty="0">
                <a:solidFill>
                  <a:prstClr val="black"/>
                </a:solidFill>
                <a:latin typeface="+mn-lt"/>
              </a:rPr>
              <a:t>composition</a:t>
            </a:r>
            <a:endParaRPr lang="cs-CZ" sz="2400" b="1" dirty="0">
              <a:solidFill>
                <a:prstClr val="black"/>
              </a:solidFill>
              <a:latin typeface="+mn-lt"/>
            </a:endParaRPr>
          </a:p>
          <a:p>
            <a:pPr marL="431060" indent="-431060">
              <a:buFont typeface="Arial" charset="0"/>
              <a:buChar char="•"/>
              <a:defRPr/>
            </a:pPr>
            <a:r>
              <a:rPr lang="en-US" sz="4023" dirty="0">
                <a:latin typeface="+mn-lt"/>
              </a:rPr>
              <a:t>Role of fatty acids</a:t>
            </a:r>
            <a:endParaRPr lang="cs-CZ" sz="4023" dirty="0">
              <a:latin typeface="+mn-lt"/>
            </a:endParaRPr>
          </a:p>
          <a:p>
            <a:pPr marL="1074737" lvl="1" indent="-571500">
              <a:buFontTx/>
              <a:buChar char="–"/>
              <a:defRPr/>
            </a:pPr>
            <a:r>
              <a:rPr lang="en-US" sz="2400" b="1" dirty="0">
                <a:latin typeface="+mn-lt"/>
              </a:rPr>
              <a:t>S</a:t>
            </a:r>
            <a:r>
              <a:rPr lang="cs-CZ" sz="2400" b="1" dirty="0">
                <a:latin typeface="+mn-lt"/>
              </a:rPr>
              <a:t>FA</a:t>
            </a:r>
            <a:r>
              <a:rPr lang="en-US" sz="2400" b="1" dirty="0">
                <a:latin typeface="+mn-lt"/>
              </a:rPr>
              <a:t> and </a:t>
            </a:r>
            <a:r>
              <a:rPr lang="cs-CZ" sz="2400" b="1" dirty="0">
                <a:latin typeface="+mn-lt"/>
              </a:rPr>
              <a:t>USFA</a:t>
            </a:r>
            <a:r>
              <a:rPr lang="en-US" sz="2400" b="1" dirty="0">
                <a:latin typeface="+mn-lt"/>
              </a:rPr>
              <a:t> as a source of energy</a:t>
            </a:r>
            <a:endParaRPr lang="cs-CZ" sz="2400" b="1" dirty="0">
              <a:latin typeface="+mn-lt"/>
            </a:endParaRPr>
          </a:p>
          <a:p>
            <a:pPr marL="1074737" lvl="1" indent="-571500">
              <a:buFontTx/>
              <a:buChar char="–"/>
              <a:defRPr/>
            </a:pPr>
            <a:r>
              <a:rPr lang="en-US" sz="2400" b="1" dirty="0">
                <a:latin typeface="+mn-lt"/>
              </a:rPr>
              <a:t>Polyenoic fatty acids for building body components (muscle, brain, retina)</a:t>
            </a:r>
            <a:endParaRPr lang="cs-CZ" sz="2400" b="1" dirty="0">
              <a:latin typeface="+mn-lt"/>
            </a:endParaRPr>
          </a:p>
          <a:p>
            <a:pPr marL="1074737" lvl="1" indent="-571500">
              <a:buFontTx/>
              <a:buChar char="–"/>
              <a:defRPr/>
            </a:pPr>
            <a:r>
              <a:rPr lang="en-US" sz="2400" b="1" dirty="0">
                <a:latin typeface="+mn-lt"/>
              </a:rPr>
              <a:t>Importance for development and stress resistance</a:t>
            </a:r>
            <a:endParaRPr lang="cs-CZ" sz="2400" b="1" dirty="0">
              <a:latin typeface="+mn-lt"/>
            </a:endParaRPr>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číslo snímku 3">
            <a:extLst>
              <a:ext uri="{FF2B5EF4-FFF2-40B4-BE49-F238E27FC236}">
                <a16:creationId xmlns:a16="http://schemas.microsoft.com/office/drawing/2014/main" id="{205E8822-CC66-8BC0-364F-A6A23304A765}"/>
              </a:ext>
            </a:extLst>
          </p:cNvPr>
          <p:cNvSpPr>
            <a:spLocks noGrp="1"/>
          </p:cNvSpPr>
          <p:nvPr>
            <p:ph type="sldNum" sz="quarter" idx="12"/>
          </p:nvPr>
        </p:nvSpPr>
        <p:spPr/>
        <p:txBody>
          <a:bodyPr/>
          <a:lstStyle/>
          <a:p>
            <a:pPr>
              <a:defRPr/>
            </a:pPr>
            <a:fld id="{C466BEC8-0E7C-4B91-ABEF-C60D2C457CAA}" type="slidenum">
              <a:rPr lang="cs-CZ" altLang="cs-CZ" smtClean="0"/>
              <a:pPr>
                <a:defRPr/>
              </a:pPr>
              <a:t>13</a:t>
            </a:fld>
            <a:endParaRPr lang="cs-CZ" altLang="cs-CZ"/>
          </a:p>
        </p:txBody>
      </p:sp>
      <p:pic>
        <p:nvPicPr>
          <p:cNvPr id="9" name="Obrázek 8">
            <a:extLst>
              <a:ext uri="{FF2B5EF4-FFF2-40B4-BE49-F238E27FC236}">
                <a16:creationId xmlns:a16="http://schemas.microsoft.com/office/drawing/2014/main" id="{9100E406-085C-8086-60FE-43A75E73003E}"/>
              </a:ext>
            </a:extLst>
          </p:cNvPr>
          <p:cNvPicPr>
            <a:picLocks noChangeAspect="1"/>
          </p:cNvPicPr>
          <p:nvPr/>
        </p:nvPicPr>
        <p:blipFill>
          <a:blip r:embed="rId4"/>
          <a:stretch>
            <a:fillRect/>
          </a:stretch>
        </p:blipFill>
        <p:spPr>
          <a:xfrm>
            <a:off x="8449667" y="4334021"/>
            <a:ext cx="4587902" cy="2253480"/>
          </a:xfrm>
          <a:prstGeom prst="rect">
            <a:avLst/>
          </a:prstGeom>
        </p:spPr>
      </p:pic>
      <p:pic>
        <p:nvPicPr>
          <p:cNvPr id="3074" name="Picture 2">
            <a:extLst>
              <a:ext uri="{FF2B5EF4-FFF2-40B4-BE49-F238E27FC236}">
                <a16:creationId xmlns:a16="http://schemas.microsoft.com/office/drawing/2014/main" id="{0F3E85FB-B0B4-B732-F368-AF0D7F18EEE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3153" t="23723" r="35847" b="13953"/>
          <a:stretch/>
        </p:blipFill>
        <p:spPr bwMode="auto">
          <a:xfrm rot="5400000" flipH="1">
            <a:off x="9853822" y="919009"/>
            <a:ext cx="1800199" cy="460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453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en-GB" altLang="cs-CZ" dirty="0">
                <a:latin typeface="Clara Sans" panose="02000503000000020004" pitchFamily="2" charset="0"/>
              </a:rPr>
              <a:t>Nutrition of pikeperch in aquaculture</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2"/>
            <a:ext cx="7056487" cy="5054599"/>
          </a:xfrm>
        </p:spPr>
        <p:txBody>
          <a:bodyPr/>
          <a:lstStyle/>
          <a:p>
            <a:pPr algn="just" eaLnBrk="1" hangingPunct="1">
              <a:spcBef>
                <a:spcPct val="0"/>
              </a:spcBef>
              <a:defRPr/>
            </a:pPr>
            <a:r>
              <a:rPr lang="en-US" sz="3200" b="1" dirty="0">
                <a:solidFill>
                  <a:prstClr val="black"/>
                </a:solidFill>
                <a:latin typeface="+mn-lt"/>
              </a:rPr>
              <a:t>Composition and quantity of feed🍱:</a:t>
            </a:r>
            <a:endParaRPr lang="cs-CZ" sz="3200" b="1" dirty="0">
              <a:solidFill>
                <a:prstClr val="black"/>
              </a:solidFill>
              <a:latin typeface="+mn-lt"/>
            </a:endParaRPr>
          </a:p>
          <a:p>
            <a:pPr lvl="1" algn="just" eaLnBrk="1" hangingPunct="1">
              <a:spcBef>
                <a:spcPct val="0"/>
              </a:spcBef>
              <a:defRPr/>
            </a:pPr>
            <a:r>
              <a:rPr lang="en-US" sz="2400" dirty="0">
                <a:solidFill>
                  <a:prstClr val="black"/>
                </a:solidFill>
                <a:latin typeface="+mn-lt"/>
              </a:rPr>
              <a:t>Depends on the size of the fish</a:t>
            </a:r>
            <a:endParaRPr lang="cs-CZ" sz="2400" dirty="0">
              <a:solidFill>
                <a:prstClr val="black"/>
              </a:solidFill>
              <a:latin typeface="+mn-lt"/>
            </a:endParaRPr>
          </a:p>
          <a:p>
            <a:pPr lvl="1" algn="just" eaLnBrk="1" hangingPunct="1">
              <a:spcBef>
                <a:spcPct val="0"/>
              </a:spcBef>
              <a:defRPr/>
            </a:pPr>
            <a:r>
              <a:rPr lang="en-US" sz="2400" dirty="0">
                <a:solidFill>
                  <a:prstClr val="black"/>
                </a:solidFill>
                <a:latin typeface="+mn-lt"/>
              </a:rPr>
              <a:t>Protein requirement decreases as fish age</a:t>
            </a:r>
            <a:endParaRPr lang="cs-CZ" sz="2400" dirty="0">
              <a:solidFill>
                <a:prstClr val="black"/>
              </a:solidFill>
              <a:latin typeface="+mn-lt"/>
            </a:endParaRPr>
          </a:p>
          <a:p>
            <a:pPr lvl="1" algn="just" eaLnBrk="1" hangingPunct="1">
              <a:spcBef>
                <a:spcPct val="0"/>
              </a:spcBef>
              <a:defRPr/>
            </a:pPr>
            <a:endParaRPr lang="cs-CZ" sz="2400" dirty="0">
              <a:solidFill>
                <a:prstClr val="black"/>
              </a:solidFill>
              <a:latin typeface="+mn-lt"/>
            </a:endParaRPr>
          </a:p>
          <a:p>
            <a:pPr algn="just" eaLnBrk="1" hangingPunct="1">
              <a:spcBef>
                <a:spcPct val="0"/>
              </a:spcBef>
              <a:defRPr/>
            </a:pPr>
            <a:r>
              <a:rPr lang="en-US" sz="3200" b="1" dirty="0">
                <a:solidFill>
                  <a:prstClr val="black"/>
                </a:solidFill>
                <a:latin typeface="+mn-lt"/>
              </a:rPr>
              <a:t>Protein</a:t>
            </a:r>
            <a:r>
              <a:rPr lang="cs-CZ" sz="3200" b="1" dirty="0">
                <a:solidFill>
                  <a:prstClr val="black"/>
                </a:solidFill>
                <a:latin typeface="+mn-lt"/>
              </a:rPr>
              <a:t>s 🍳🥩🍖</a:t>
            </a:r>
            <a:r>
              <a:rPr lang="en-US" sz="3200" b="1" dirty="0">
                <a:solidFill>
                  <a:prstClr val="black"/>
                </a:solidFill>
                <a:latin typeface="+mn-lt"/>
              </a:rPr>
              <a:t>:</a:t>
            </a:r>
            <a:endParaRPr lang="cs-CZ" sz="3200" b="1" dirty="0">
              <a:solidFill>
                <a:prstClr val="black"/>
              </a:solidFill>
              <a:latin typeface="+mn-lt"/>
            </a:endParaRPr>
          </a:p>
          <a:p>
            <a:pPr lvl="1" algn="just" eaLnBrk="1" hangingPunct="1">
              <a:spcBef>
                <a:spcPct val="0"/>
              </a:spcBef>
              <a:defRPr/>
            </a:pPr>
            <a:r>
              <a:rPr lang="en-US" sz="2500" dirty="0">
                <a:solidFill>
                  <a:prstClr val="black"/>
                </a:solidFill>
                <a:latin typeface="+mn-lt"/>
              </a:rPr>
              <a:t>Breaks down into </a:t>
            </a:r>
            <a:r>
              <a:rPr lang="cs-CZ" sz="2500" dirty="0">
                <a:solidFill>
                  <a:prstClr val="black"/>
                </a:solidFill>
                <a:latin typeface="+mn-lt"/>
              </a:rPr>
              <a:t>AA </a:t>
            </a:r>
            <a:r>
              <a:rPr lang="en-US" sz="2500" dirty="0">
                <a:solidFill>
                  <a:prstClr val="black"/>
                </a:solidFill>
                <a:latin typeface="+mn-lt"/>
              </a:rPr>
              <a:t>and peptides</a:t>
            </a:r>
            <a:endParaRPr lang="cs-CZ" sz="2500" dirty="0">
              <a:solidFill>
                <a:prstClr val="black"/>
              </a:solidFill>
              <a:latin typeface="+mn-lt"/>
            </a:endParaRPr>
          </a:p>
          <a:p>
            <a:pPr lvl="1" algn="just" eaLnBrk="1" hangingPunct="1">
              <a:spcBef>
                <a:spcPct val="0"/>
              </a:spcBef>
              <a:defRPr/>
            </a:pPr>
            <a:endParaRPr lang="cs-CZ" sz="1100" dirty="0">
              <a:solidFill>
                <a:prstClr val="black"/>
              </a:solidFill>
              <a:latin typeface="+mn-lt"/>
            </a:endParaRPr>
          </a:p>
          <a:p>
            <a:pPr lvl="1" algn="just" eaLnBrk="1" hangingPunct="1">
              <a:spcBef>
                <a:spcPct val="0"/>
              </a:spcBef>
              <a:defRPr/>
            </a:pPr>
            <a:r>
              <a:rPr lang="en-US" sz="2500" dirty="0">
                <a:solidFill>
                  <a:prstClr val="black"/>
                </a:solidFill>
                <a:latin typeface="+mn-lt"/>
              </a:rPr>
              <a:t>Fry: 47-54% crude protein</a:t>
            </a:r>
            <a:endParaRPr lang="cs-CZ" sz="2500" dirty="0">
              <a:solidFill>
                <a:prstClr val="black"/>
              </a:solidFill>
              <a:latin typeface="+mn-lt"/>
            </a:endParaRPr>
          </a:p>
          <a:p>
            <a:pPr lvl="1" algn="just" eaLnBrk="1" hangingPunct="1">
              <a:spcBef>
                <a:spcPct val="0"/>
              </a:spcBef>
              <a:defRPr/>
            </a:pPr>
            <a:endParaRPr lang="cs-CZ" sz="1100" dirty="0">
              <a:solidFill>
                <a:prstClr val="black"/>
              </a:solidFill>
              <a:latin typeface="+mn-lt"/>
            </a:endParaRPr>
          </a:p>
          <a:p>
            <a:pPr lvl="1" algn="just" eaLnBrk="1" hangingPunct="1">
              <a:spcBef>
                <a:spcPct val="0"/>
              </a:spcBef>
              <a:defRPr/>
            </a:pPr>
            <a:r>
              <a:rPr lang="cs-CZ" sz="2500" dirty="0" err="1">
                <a:solidFill>
                  <a:prstClr val="black"/>
                </a:solidFill>
                <a:latin typeface="+mn-lt"/>
              </a:rPr>
              <a:t>Juvenile</a:t>
            </a:r>
            <a:r>
              <a:rPr lang="cs-CZ" sz="2500" dirty="0">
                <a:solidFill>
                  <a:prstClr val="black"/>
                </a:solidFill>
                <a:latin typeface="+mn-lt"/>
              </a:rPr>
              <a:t> </a:t>
            </a:r>
            <a:r>
              <a:rPr lang="en-US" sz="2500" dirty="0">
                <a:solidFill>
                  <a:prstClr val="black"/>
                </a:solidFill>
                <a:latin typeface="+mn-lt"/>
              </a:rPr>
              <a:t>(≥51.1g): 43-50 % crude protein</a:t>
            </a:r>
            <a:endParaRPr lang="cs-CZ" sz="2500" dirty="0">
              <a:solidFill>
                <a:prstClr val="black"/>
              </a:solidFill>
              <a:latin typeface="+mn-lt"/>
            </a:endParaRPr>
          </a:p>
          <a:p>
            <a:pPr lvl="1" algn="just" eaLnBrk="1" hangingPunct="1">
              <a:spcBef>
                <a:spcPct val="0"/>
              </a:spcBef>
              <a:defRPr/>
            </a:pPr>
            <a:endParaRPr lang="cs-CZ" sz="1100" dirty="0">
              <a:solidFill>
                <a:prstClr val="black"/>
              </a:solidFill>
              <a:latin typeface="+mn-lt"/>
            </a:endParaRPr>
          </a:p>
          <a:p>
            <a:pPr lvl="1" algn="just" eaLnBrk="1" hangingPunct="1">
              <a:spcBef>
                <a:spcPct val="0"/>
              </a:spcBef>
              <a:defRPr/>
            </a:pPr>
            <a:r>
              <a:rPr lang="en-US" sz="2500" dirty="0">
                <a:solidFill>
                  <a:prstClr val="black"/>
                </a:solidFill>
                <a:latin typeface="+mn-lt"/>
              </a:rPr>
              <a:t>Commercial feeds: 54-62 % crude protein</a:t>
            </a:r>
            <a:endParaRPr lang="cs-CZ" sz="2500" dirty="0">
              <a:solidFill>
                <a:prstClr val="black"/>
              </a:solidFill>
              <a:latin typeface="+mn-lt"/>
            </a:endParaRPr>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eed sizes for Raising Table Size sizes comparison - YouTube">
            <a:extLst>
              <a:ext uri="{FF2B5EF4-FFF2-40B4-BE49-F238E27FC236}">
                <a16:creationId xmlns:a16="http://schemas.microsoft.com/office/drawing/2014/main" id="{25C798B2-E767-215C-D790-1F7C86F1B7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456" t="12218" r="388" b="13759"/>
          <a:stretch/>
        </p:blipFill>
        <p:spPr bwMode="auto">
          <a:xfrm>
            <a:off x="9457779" y="4176886"/>
            <a:ext cx="4001607" cy="3384377"/>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5">
            <a:extLst>
              <a:ext uri="{FF2B5EF4-FFF2-40B4-BE49-F238E27FC236}">
                <a16:creationId xmlns:a16="http://schemas.microsoft.com/office/drawing/2014/main" id="{89129A21-DB52-0946-BE87-E78554AB0027}"/>
              </a:ext>
            </a:extLst>
          </p:cNvPr>
          <p:cNvSpPr>
            <a:spLocks noGrp="1"/>
          </p:cNvSpPr>
          <p:nvPr>
            <p:ph type="sldNum" sz="quarter" idx="12"/>
          </p:nvPr>
        </p:nvSpPr>
        <p:spPr/>
        <p:txBody>
          <a:bodyPr/>
          <a:lstStyle/>
          <a:p>
            <a:pPr>
              <a:defRPr/>
            </a:pPr>
            <a:fld id="{C466BEC8-0E7C-4B91-ABEF-C60D2C457CAA}" type="slidenum">
              <a:rPr lang="cs-CZ" altLang="cs-CZ" smtClean="0"/>
              <a:pPr>
                <a:defRPr/>
              </a:pPr>
              <a:t>14</a:t>
            </a:fld>
            <a:endParaRPr lang="cs-CZ" altLang="cs-CZ"/>
          </a:p>
        </p:txBody>
      </p:sp>
      <p:pic>
        <p:nvPicPr>
          <p:cNvPr id="1028" name="Picture 4" descr="Feed Aquatic Fish Food, Packaging Type: Sack Bag at best price in Kollam">
            <a:extLst>
              <a:ext uri="{FF2B5EF4-FFF2-40B4-BE49-F238E27FC236}">
                <a16:creationId xmlns:a16="http://schemas.microsoft.com/office/drawing/2014/main" id="{C36471EF-108D-31C1-12EE-044CC5A0A5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7934" y="1847517"/>
            <a:ext cx="4001607" cy="232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69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en-GB" altLang="cs-CZ" dirty="0">
                <a:latin typeface="Clara Sans" panose="02000503000000020004" pitchFamily="2" charset="0"/>
              </a:rPr>
              <a:t>Nutrition of pikeperch in aquaculture</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2"/>
            <a:ext cx="7056487" cy="5054599"/>
          </a:xfrm>
        </p:spPr>
        <p:txBody>
          <a:bodyPr/>
          <a:lstStyle/>
          <a:p>
            <a:pPr algn="just" eaLnBrk="1" hangingPunct="1">
              <a:spcBef>
                <a:spcPct val="0"/>
              </a:spcBef>
              <a:defRPr/>
            </a:pPr>
            <a:r>
              <a:rPr lang="en-US" sz="3600" b="1" dirty="0">
                <a:solidFill>
                  <a:prstClr val="black"/>
                </a:solidFill>
                <a:latin typeface="+mn-lt"/>
              </a:rPr>
              <a:t>Fats 🧈🥑 :</a:t>
            </a:r>
            <a:endParaRPr lang="cs-CZ" sz="3600" b="1" dirty="0">
              <a:solidFill>
                <a:prstClr val="black"/>
              </a:solidFill>
              <a:latin typeface="+mn-lt"/>
            </a:endParaRPr>
          </a:p>
          <a:p>
            <a:pPr lvl="1" algn="just" eaLnBrk="1" hangingPunct="1">
              <a:spcBef>
                <a:spcPct val="0"/>
              </a:spcBef>
              <a:defRPr/>
            </a:pPr>
            <a:r>
              <a:rPr lang="en-US" sz="2800" dirty="0">
                <a:solidFill>
                  <a:prstClr val="black"/>
                </a:solidFill>
                <a:latin typeface="+mn-lt"/>
              </a:rPr>
              <a:t>Energy source, protein-sparing effect</a:t>
            </a:r>
            <a:endParaRPr lang="cs-CZ" sz="2800" dirty="0">
              <a:solidFill>
                <a:prstClr val="black"/>
              </a:solidFill>
              <a:latin typeface="+mn-lt"/>
            </a:endParaRPr>
          </a:p>
          <a:p>
            <a:pPr lvl="1" algn="just" eaLnBrk="1" hangingPunct="1">
              <a:spcBef>
                <a:spcPct val="0"/>
              </a:spcBef>
              <a:defRPr/>
            </a:pPr>
            <a:endParaRPr lang="cs-CZ" sz="1600" dirty="0">
              <a:solidFill>
                <a:prstClr val="black"/>
              </a:solidFill>
              <a:latin typeface="+mn-lt"/>
            </a:endParaRPr>
          </a:p>
          <a:p>
            <a:pPr lvl="1" algn="just" eaLnBrk="1" hangingPunct="1">
              <a:spcBef>
                <a:spcPct val="0"/>
              </a:spcBef>
              <a:defRPr/>
            </a:pPr>
            <a:r>
              <a:rPr lang="en-US" sz="2800" dirty="0">
                <a:solidFill>
                  <a:prstClr val="black"/>
                </a:solidFill>
                <a:latin typeface="+mn-lt"/>
              </a:rPr>
              <a:t>Optimal ratio of crude protein to fat</a:t>
            </a:r>
            <a:endParaRPr lang="cs-CZ" sz="2800" dirty="0">
              <a:solidFill>
                <a:prstClr val="black"/>
              </a:solidFill>
              <a:latin typeface="+mn-lt"/>
            </a:endParaRPr>
          </a:p>
          <a:p>
            <a:pPr lvl="1" algn="just" eaLnBrk="1" hangingPunct="1">
              <a:spcBef>
                <a:spcPct val="0"/>
              </a:spcBef>
              <a:defRPr/>
            </a:pPr>
            <a:endParaRPr lang="cs-CZ" sz="1600" dirty="0">
              <a:solidFill>
                <a:prstClr val="black"/>
              </a:solidFill>
              <a:latin typeface="+mn-lt"/>
            </a:endParaRPr>
          </a:p>
          <a:p>
            <a:pPr lvl="1" algn="just" eaLnBrk="1" hangingPunct="1">
              <a:spcBef>
                <a:spcPct val="0"/>
              </a:spcBef>
              <a:defRPr/>
            </a:pPr>
            <a:r>
              <a:rPr lang="en-US" sz="2800" dirty="0">
                <a:solidFill>
                  <a:prstClr val="black"/>
                </a:solidFill>
                <a:latin typeface="+mn-lt"/>
              </a:rPr>
              <a:t>Fry: </a:t>
            </a:r>
            <a:r>
              <a:rPr lang="en-US" sz="2800" b="1" dirty="0">
                <a:solidFill>
                  <a:prstClr val="black"/>
                </a:solidFill>
                <a:latin typeface="+mn-lt"/>
              </a:rPr>
              <a:t>17 % fat</a:t>
            </a:r>
            <a:endParaRPr lang="cs-CZ" sz="2800" b="1" dirty="0">
              <a:solidFill>
                <a:prstClr val="black"/>
              </a:solidFill>
              <a:latin typeface="+mn-lt"/>
            </a:endParaRPr>
          </a:p>
          <a:p>
            <a:pPr lvl="1" algn="just" eaLnBrk="1" hangingPunct="1">
              <a:spcBef>
                <a:spcPct val="0"/>
              </a:spcBef>
              <a:defRPr/>
            </a:pPr>
            <a:endParaRPr lang="cs-CZ" sz="1600" dirty="0">
              <a:solidFill>
                <a:prstClr val="black"/>
              </a:solidFill>
              <a:latin typeface="+mn-lt"/>
            </a:endParaRPr>
          </a:p>
          <a:p>
            <a:pPr lvl="1" algn="just" eaLnBrk="1" hangingPunct="1">
              <a:spcBef>
                <a:spcPct val="0"/>
              </a:spcBef>
              <a:defRPr/>
            </a:pPr>
            <a:r>
              <a:rPr lang="en-US" sz="2800" dirty="0">
                <a:solidFill>
                  <a:prstClr val="black"/>
                </a:solidFill>
                <a:latin typeface="+mn-lt"/>
              </a:rPr>
              <a:t>Juveniles (≥ 51</a:t>
            </a:r>
            <a:r>
              <a:rPr lang="cs-CZ" sz="2800" dirty="0">
                <a:solidFill>
                  <a:prstClr val="black"/>
                </a:solidFill>
                <a:latin typeface="+mn-lt"/>
              </a:rPr>
              <a:t>.</a:t>
            </a:r>
            <a:r>
              <a:rPr lang="en-US" sz="2800" dirty="0">
                <a:solidFill>
                  <a:prstClr val="black"/>
                </a:solidFill>
                <a:latin typeface="+mn-lt"/>
              </a:rPr>
              <a:t>1 g): </a:t>
            </a:r>
            <a:r>
              <a:rPr lang="en-US" sz="2800" b="1" dirty="0">
                <a:solidFill>
                  <a:prstClr val="black"/>
                </a:solidFill>
                <a:latin typeface="+mn-lt"/>
              </a:rPr>
              <a:t>10-16 % fat</a:t>
            </a:r>
            <a:endParaRPr lang="cs-CZ" sz="2800" b="1" dirty="0">
              <a:solidFill>
                <a:prstClr val="black"/>
              </a:solidFill>
              <a:latin typeface="+mn-lt"/>
            </a:endParaRPr>
          </a:p>
          <a:p>
            <a:pPr lvl="1" algn="just" eaLnBrk="1" hangingPunct="1">
              <a:spcBef>
                <a:spcPct val="0"/>
              </a:spcBef>
              <a:defRPr/>
            </a:pPr>
            <a:endParaRPr lang="cs-CZ" sz="1600" dirty="0">
              <a:solidFill>
                <a:prstClr val="black"/>
              </a:solidFill>
              <a:latin typeface="+mn-lt"/>
            </a:endParaRPr>
          </a:p>
          <a:p>
            <a:pPr lvl="1" algn="just" eaLnBrk="1" hangingPunct="1">
              <a:spcBef>
                <a:spcPct val="0"/>
              </a:spcBef>
              <a:defRPr/>
            </a:pPr>
            <a:r>
              <a:rPr lang="en-US" sz="2800" dirty="0">
                <a:solidFill>
                  <a:prstClr val="black"/>
                </a:solidFill>
                <a:latin typeface="+mn-lt"/>
              </a:rPr>
              <a:t>Adults (≥</a:t>
            </a:r>
            <a:r>
              <a:rPr lang="cs-CZ" sz="2800" dirty="0">
                <a:solidFill>
                  <a:prstClr val="black"/>
                </a:solidFill>
                <a:latin typeface="+mn-lt"/>
              </a:rPr>
              <a:t> 2</a:t>
            </a:r>
            <a:r>
              <a:rPr lang="en-US" sz="2800" dirty="0">
                <a:solidFill>
                  <a:prstClr val="black"/>
                </a:solidFill>
                <a:latin typeface="+mn-lt"/>
              </a:rPr>
              <a:t>10 g): </a:t>
            </a:r>
            <a:r>
              <a:rPr lang="en-US" sz="2800" b="1" dirty="0">
                <a:solidFill>
                  <a:prstClr val="black"/>
                </a:solidFill>
                <a:latin typeface="+mn-lt"/>
              </a:rPr>
              <a:t>10 % fat</a:t>
            </a:r>
            <a:endParaRPr lang="cs-CZ" sz="2400" b="1" dirty="0">
              <a:solidFill>
                <a:prstClr val="black"/>
              </a:solidFill>
              <a:latin typeface="+mn-lt"/>
            </a:endParaRPr>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5">
            <a:extLst>
              <a:ext uri="{FF2B5EF4-FFF2-40B4-BE49-F238E27FC236}">
                <a16:creationId xmlns:a16="http://schemas.microsoft.com/office/drawing/2014/main" id="{89129A21-DB52-0946-BE87-E78554AB0027}"/>
              </a:ext>
            </a:extLst>
          </p:cNvPr>
          <p:cNvSpPr>
            <a:spLocks noGrp="1"/>
          </p:cNvSpPr>
          <p:nvPr>
            <p:ph type="sldNum" sz="quarter" idx="12"/>
          </p:nvPr>
        </p:nvSpPr>
        <p:spPr/>
        <p:txBody>
          <a:bodyPr/>
          <a:lstStyle/>
          <a:p>
            <a:pPr>
              <a:defRPr/>
            </a:pPr>
            <a:fld id="{C466BEC8-0E7C-4B91-ABEF-C60D2C457CAA}" type="slidenum">
              <a:rPr lang="cs-CZ" altLang="cs-CZ" smtClean="0"/>
              <a:pPr>
                <a:defRPr/>
              </a:pPr>
              <a:t>15</a:t>
            </a:fld>
            <a:endParaRPr lang="cs-CZ" altLang="cs-CZ"/>
          </a:p>
        </p:txBody>
      </p:sp>
      <p:pic>
        <p:nvPicPr>
          <p:cNvPr id="4" name="Grafický objekt 3">
            <a:extLst>
              <a:ext uri="{FF2B5EF4-FFF2-40B4-BE49-F238E27FC236}">
                <a16:creationId xmlns:a16="http://schemas.microsoft.com/office/drawing/2014/main" id="{21F38B9C-843B-3575-FF58-DF725A67A4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29587" y="2782336"/>
            <a:ext cx="5491638" cy="3780632"/>
          </a:xfrm>
          <a:prstGeom prst="rect">
            <a:avLst/>
          </a:prstGeom>
        </p:spPr>
      </p:pic>
    </p:spTree>
    <p:extLst>
      <p:ext uri="{BB962C8B-B14F-4D97-AF65-F5344CB8AC3E}">
        <p14:creationId xmlns:p14="http://schemas.microsoft.com/office/powerpoint/2010/main" val="3624455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eats: Korean Fish Bread or Bungeoppang 붕어빵">
            <a:extLst>
              <a:ext uri="{FF2B5EF4-FFF2-40B4-BE49-F238E27FC236}">
                <a16:creationId xmlns:a16="http://schemas.microsoft.com/office/drawing/2014/main" id="{E09A76CF-DF9A-50E1-99A0-629CDAF13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1186" y="1497544"/>
            <a:ext cx="4352925" cy="6086475"/>
          </a:xfrm>
          <a:prstGeom prst="rect">
            <a:avLst/>
          </a:prstGeom>
          <a:noFill/>
          <a:extLst>
            <a:ext uri="{909E8E84-426E-40DD-AFC4-6F175D3DCCD1}">
              <a14:hiddenFill xmlns:a14="http://schemas.microsoft.com/office/drawing/2010/main">
                <a:solidFill>
                  <a:srgbClr val="FFFFFF"/>
                </a:solidFill>
              </a14:hiddenFill>
            </a:ext>
          </a:extLst>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en-GB" altLang="cs-CZ" dirty="0">
                <a:latin typeface="Clara Sans" panose="02000503000000020004" pitchFamily="2" charset="0"/>
              </a:rPr>
              <a:t>Nutrition of pikeperch in aquaculture</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2"/>
            <a:ext cx="7056487" cy="5054599"/>
          </a:xfrm>
        </p:spPr>
        <p:txBody>
          <a:bodyPr/>
          <a:lstStyle/>
          <a:p>
            <a:pPr algn="just" eaLnBrk="1" hangingPunct="1">
              <a:spcBef>
                <a:spcPct val="0"/>
              </a:spcBef>
              <a:defRPr/>
            </a:pPr>
            <a:r>
              <a:rPr lang="en-US" sz="3200" b="1" dirty="0">
                <a:solidFill>
                  <a:prstClr val="black"/>
                </a:solidFill>
                <a:latin typeface="+mn-lt"/>
              </a:rPr>
              <a:t>Carbohydrates</a:t>
            </a:r>
            <a:r>
              <a:rPr lang="cs-CZ" sz="3200" b="1" dirty="0">
                <a:solidFill>
                  <a:prstClr val="black"/>
                </a:solidFill>
                <a:latin typeface="+mn-lt"/>
              </a:rPr>
              <a:t> </a:t>
            </a:r>
            <a:r>
              <a:rPr lang="en-US" sz="3200" b="1" dirty="0">
                <a:solidFill>
                  <a:prstClr val="black"/>
                </a:solidFill>
                <a:latin typeface="+mn-lt"/>
              </a:rPr>
              <a:t>🍞🥐🥨:</a:t>
            </a:r>
            <a:endParaRPr lang="cs-CZ" sz="3200" b="1" dirty="0">
              <a:solidFill>
                <a:prstClr val="black"/>
              </a:solidFill>
              <a:latin typeface="+mn-lt"/>
            </a:endParaRPr>
          </a:p>
          <a:p>
            <a:pPr algn="just" eaLnBrk="1" hangingPunct="1">
              <a:spcBef>
                <a:spcPct val="0"/>
              </a:spcBef>
              <a:defRPr/>
            </a:pPr>
            <a:endParaRPr lang="cs-CZ" sz="3200" dirty="0">
              <a:solidFill>
                <a:prstClr val="black"/>
              </a:solidFill>
              <a:latin typeface="+mn-lt"/>
            </a:endParaRPr>
          </a:p>
          <a:p>
            <a:pPr lvl="1" algn="just" eaLnBrk="1" hangingPunct="1">
              <a:spcBef>
                <a:spcPct val="0"/>
              </a:spcBef>
              <a:defRPr/>
            </a:pPr>
            <a:r>
              <a:rPr lang="en-US" sz="2700" dirty="0">
                <a:solidFill>
                  <a:prstClr val="black"/>
                </a:solidFill>
                <a:latin typeface="+mn-lt"/>
              </a:rPr>
              <a:t>Carbohydrate to fat ratio affects growth</a:t>
            </a:r>
            <a:endParaRPr lang="cs-CZ" sz="2700" dirty="0">
              <a:solidFill>
                <a:prstClr val="black"/>
              </a:solidFill>
              <a:latin typeface="+mn-lt"/>
            </a:endParaRPr>
          </a:p>
          <a:p>
            <a:pPr lvl="1" algn="just" eaLnBrk="1" hangingPunct="1">
              <a:spcBef>
                <a:spcPct val="0"/>
              </a:spcBef>
              <a:defRPr/>
            </a:pPr>
            <a:endParaRPr lang="cs-CZ" sz="2700" dirty="0">
              <a:solidFill>
                <a:prstClr val="black"/>
              </a:solidFill>
              <a:latin typeface="+mn-lt"/>
            </a:endParaRPr>
          </a:p>
          <a:p>
            <a:pPr lvl="1" algn="just" eaLnBrk="1" hangingPunct="1">
              <a:spcBef>
                <a:spcPct val="0"/>
              </a:spcBef>
              <a:defRPr/>
            </a:pPr>
            <a:r>
              <a:rPr lang="en-US" sz="2700" dirty="0">
                <a:solidFill>
                  <a:prstClr val="black"/>
                </a:solidFill>
                <a:latin typeface="+mn-lt"/>
              </a:rPr>
              <a:t>Optimal growth:</a:t>
            </a:r>
            <a:endParaRPr lang="cs-CZ" sz="2700" dirty="0">
              <a:solidFill>
                <a:prstClr val="black"/>
              </a:solidFill>
              <a:latin typeface="+mn-lt"/>
            </a:endParaRPr>
          </a:p>
          <a:p>
            <a:pPr marL="1149350" lvl="2" indent="0" algn="just" eaLnBrk="1" hangingPunct="1">
              <a:spcBef>
                <a:spcPct val="0"/>
              </a:spcBef>
              <a:buNone/>
              <a:defRPr/>
            </a:pPr>
            <a:r>
              <a:rPr lang="en-US" sz="2800" dirty="0">
                <a:solidFill>
                  <a:prstClr val="black"/>
                </a:solidFill>
                <a:latin typeface="+mn-lt"/>
              </a:rPr>
              <a:t>43% protein </a:t>
            </a:r>
            <a:endParaRPr lang="cs-CZ" sz="2800" dirty="0">
              <a:solidFill>
                <a:prstClr val="black"/>
              </a:solidFill>
              <a:latin typeface="+mn-lt"/>
            </a:endParaRPr>
          </a:p>
          <a:p>
            <a:pPr marL="1149350" lvl="2" indent="0" algn="just" eaLnBrk="1" hangingPunct="1">
              <a:spcBef>
                <a:spcPct val="0"/>
              </a:spcBef>
              <a:buNone/>
              <a:defRPr/>
            </a:pPr>
            <a:r>
              <a:rPr lang="en-US" sz="2800" dirty="0">
                <a:solidFill>
                  <a:prstClr val="black"/>
                </a:solidFill>
                <a:latin typeface="+mn-lt"/>
              </a:rPr>
              <a:t>22% fat</a:t>
            </a:r>
            <a:endParaRPr lang="cs-CZ" sz="2800" dirty="0">
              <a:solidFill>
                <a:prstClr val="black"/>
              </a:solidFill>
              <a:latin typeface="+mn-lt"/>
            </a:endParaRPr>
          </a:p>
          <a:p>
            <a:pPr marL="1149350" lvl="2" indent="0" algn="just" eaLnBrk="1" hangingPunct="1">
              <a:spcBef>
                <a:spcPct val="0"/>
              </a:spcBef>
              <a:buNone/>
              <a:defRPr/>
            </a:pPr>
            <a:r>
              <a:rPr lang="en-US" sz="2800" dirty="0">
                <a:solidFill>
                  <a:prstClr val="black"/>
                </a:solidFill>
                <a:latin typeface="+mn-lt"/>
              </a:rPr>
              <a:t>20% carbohydrate</a:t>
            </a:r>
            <a:endParaRPr lang="cs-CZ" sz="2800" dirty="0">
              <a:solidFill>
                <a:prstClr val="black"/>
              </a:solidFill>
              <a:latin typeface="+mn-lt"/>
            </a:endParaRPr>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5">
            <a:extLst>
              <a:ext uri="{FF2B5EF4-FFF2-40B4-BE49-F238E27FC236}">
                <a16:creationId xmlns:a16="http://schemas.microsoft.com/office/drawing/2014/main" id="{89129A21-DB52-0946-BE87-E78554AB0027}"/>
              </a:ext>
            </a:extLst>
          </p:cNvPr>
          <p:cNvSpPr>
            <a:spLocks noGrp="1"/>
          </p:cNvSpPr>
          <p:nvPr>
            <p:ph type="sldNum" sz="quarter" idx="12"/>
          </p:nvPr>
        </p:nvSpPr>
        <p:spPr/>
        <p:txBody>
          <a:bodyPr/>
          <a:lstStyle/>
          <a:p>
            <a:pPr>
              <a:defRPr/>
            </a:pPr>
            <a:fld id="{C466BEC8-0E7C-4B91-ABEF-C60D2C457CAA}" type="slidenum">
              <a:rPr lang="cs-CZ" altLang="cs-CZ" smtClean="0"/>
              <a:pPr>
                <a:defRPr/>
              </a:pPr>
              <a:t>16</a:t>
            </a:fld>
            <a:endParaRPr lang="cs-CZ" altLang="cs-CZ"/>
          </a:p>
        </p:txBody>
      </p:sp>
    </p:spTree>
    <p:extLst>
      <p:ext uri="{BB962C8B-B14F-4D97-AF65-F5344CB8AC3E}">
        <p14:creationId xmlns:p14="http://schemas.microsoft.com/office/powerpoint/2010/main" val="3832752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6542321-3373-0322-D89A-E5CAE51ABAFE}"/>
              </a:ext>
            </a:extLst>
          </p:cNvPr>
          <p:cNvSpPr>
            <a:spLocks noGrp="1"/>
          </p:cNvSpPr>
          <p:nvPr>
            <p:ph type="sldNum" sz="quarter" idx="12"/>
          </p:nvPr>
        </p:nvSpPr>
        <p:spPr/>
        <p:txBody>
          <a:bodyPr/>
          <a:lstStyle/>
          <a:p>
            <a:pPr>
              <a:defRPr/>
            </a:pPr>
            <a:fld id="{35974C84-6E0A-4E63-B8B4-907A1FDBB326}" type="slidenum">
              <a:rPr lang="cs-CZ" altLang="cs-CZ" smtClean="0"/>
              <a:pPr>
                <a:defRPr/>
              </a:pPr>
              <a:t>17</a:t>
            </a:fld>
            <a:endParaRPr lang="cs-CZ" altLang="cs-CZ"/>
          </a:p>
        </p:txBody>
      </p:sp>
      <p:graphicFrame>
        <p:nvGraphicFramePr>
          <p:cNvPr id="3" name="Tabulka 2">
            <a:extLst>
              <a:ext uri="{FF2B5EF4-FFF2-40B4-BE49-F238E27FC236}">
                <a16:creationId xmlns:a16="http://schemas.microsoft.com/office/drawing/2014/main" id="{95121C16-49E1-1A30-2061-3FED872B8692}"/>
              </a:ext>
            </a:extLst>
          </p:cNvPr>
          <p:cNvGraphicFramePr>
            <a:graphicFrameLocks noGrp="1"/>
          </p:cNvGraphicFramePr>
          <p:nvPr>
            <p:extLst>
              <p:ext uri="{D42A27DB-BD31-4B8C-83A1-F6EECF244321}">
                <p14:modId xmlns:p14="http://schemas.microsoft.com/office/powerpoint/2010/main" val="807959366"/>
              </p:ext>
            </p:extLst>
          </p:nvPr>
        </p:nvGraphicFramePr>
        <p:xfrm>
          <a:off x="1320875" y="2219687"/>
          <a:ext cx="11975873" cy="5190763"/>
        </p:xfrm>
        <a:graphic>
          <a:graphicData uri="http://schemas.openxmlformats.org/drawingml/2006/table">
            <a:tbl>
              <a:tblPr>
                <a:tableStyleId>{8EC20E35-A176-4012-BC5E-935CFFF8708E}</a:tableStyleId>
              </a:tblPr>
              <a:tblGrid>
                <a:gridCol w="3024336">
                  <a:extLst>
                    <a:ext uri="{9D8B030D-6E8A-4147-A177-3AD203B41FA5}">
                      <a16:colId xmlns:a16="http://schemas.microsoft.com/office/drawing/2014/main" val="1529748263"/>
                    </a:ext>
                  </a:extLst>
                </a:gridCol>
                <a:gridCol w="2808312">
                  <a:extLst>
                    <a:ext uri="{9D8B030D-6E8A-4147-A177-3AD203B41FA5}">
                      <a16:colId xmlns:a16="http://schemas.microsoft.com/office/drawing/2014/main" val="397388593"/>
                    </a:ext>
                  </a:extLst>
                </a:gridCol>
                <a:gridCol w="2808312">
                  <a:extLst>
                    <a:ext uri="{9D8B030D-6E8A-4147-A177-3AD203B41FA5}">
                      <a16:colId xmlns:a16="http://schemas.microsoft.com/office/drawing/2014/main" val="1213925824"/>
                    </a:ext>
                  </a:extLst>
                </a:gridCol>
                <a:gridCol w="3334913">
                  <a:extLst>
                    <a:ext uri="{9D8B030D-6E8A-4147-A177-3AD203B41FA5}">
                      <a16:colId xmlns:a16="http://schemas.microsoft.com/office/drawing/2014/main" val="3153133632"/>
                    </a:ext>
                  </a:extLst>
                </a:gridCol>
              </a:tblGrid>
              <a:tr h="2107504">
                <a:tc>
                  <a:txBody>
                    <a:bodyPr/>
                    <a:lstStyle/>
                    <a:p>
                      <a:pPr algn="ctr">
                        <a:lnSpc>
                          <a:spcPct val="100000"/>
                        </a:lnSpc>
                        <a:spcAft>
                          <a:spcPts val="800"/>
                        </a:spcAft>
                      </a:pPr>
                      <a:r>
                        <a:rPr lang="cs-CZ" sz="3200" b="1" dirty="0" err="1">
                          <a:effectLst/>
                        </a:rPr>
                        <a:t>Life</a:t>
                      </a:r>
                      <a:r>
                        <a:rPr lang="cs-CZ" sz="3200" b="1" dirty="0">
                          <a:effectLst/>
                        </a:rPr>
                        <a:t> </a:t>
                      </a:r>
                      <a:r>
                        <a:rPr lang="cs-CZ" sz="3200" b="1" dirty="0" err="1">
                          <a:effectLst/>
                        </a:rPr>
                        <a:t>stages</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3200" b="1" dirty="0">
                          <a:effectLst/>
                        </a:rPr>
                        <a:t>Crude protein content (%)</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3200" b="1" dirty="0">
                          <a:effectLst/>
                        </a:rPr>
                        <a:t>Crude fat content (%)</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cs-CZ" sz="3200" b="1" dirty="0" err="1">
                          <a:effectLst/>
                        </a:rPr>
                        <a:t>Carbohydrate</a:t>
                      </a:r>
                      <a:r>
                        <a:rPr lang="cs-CZ" sz="3200" b="1" dirty="0">
                          <a:effectLst/>
                        </a:rPr>
                        <a:t> </a:t>
                      </a:r>
                      <a:r>
                        <a:rPr lang="cs-CZ" sz="3200" b="1" dirty="0" err="1">
                          <a:effectLst/>
                        </a:rPr>
                        <a:t>content</a:t>
                      </a:r>
                      <a:r>
                        <a:rPr lang="cs-CZ" sz="3200" b="1" dirty="0">
                          <a:effectLst/>
                        </a:rPr>
                        <a:t> (%)</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6438720"/>
                  </a:ext>
                </a:extLst>
              </a:tr>
              <a:tr h="1041966">
                <a:tc>
                  <a:txBody>
                    <a:bodyPr/>
                    <a:lstStyle/>
                    <a:p>
                      <a:pPr algn="ctr">
                        <a:lnSpc>
                          <a:spcPct val="107000"/>
                        </a:lnSpc>
                        <a:spcAft>
                          <a:spcPts val="800"/>
                        </a:spcAft>
                      </a:pPr>
                      <a:r>
                        <a:rPr lang="cs-CZ" sz="3200" b="1" dirty="0" err="1">
                          <a:effectLst/>
                        </a:rPr>
                        <a:t>Larvae</a:t>
                      </a:r>
                      <a:r>
                        <a:rPr lang="cs-CZ" sz="3200" b="1" dirty="0">
                          <a:effectLst/>
                        </a:rPr>
                        <a:t>, </a:t>
                      </a:r>
                      <a:r>
                        <a:rPr lang="cs-CZ" sz="3200" b="1" dirty="0" err="1">
                          <a:effectLst/>
                        </a:rPr>
                        <a:t>fry</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cs-CZ" sz="3200" dirty="0">
                          <a:effectLst/>
                        </a:rPr>
                        <a:t>47 </a:t>
                      </a:r>
                      <a:r>
                        <a:rPr lang="cs-CZ" sz="3200" dirty="0">
                          <a:effectLst/>
                          <a:latin typeface="Calibri" panose="020F0502020204030204" pitchFamily="34" charset="0"/>
                          <a:cs typeface="Calibri" panose="020F0502020204030204" pitchFamily="34" charset="0"/>
                        </a:rPr>
                        <a:t>‒</a:t>
                      </a:r>
                      <a:r>
                        <a:rPr lang="cs-CZ" sz="3200" dirty="0">
                          <a:effectLst/>
                        </a:rPr>
                        <a:t> 54</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cs-CZ" sz="3200" dirty="0">
                          <a:effectLst/>
                        </a:rPr>
                        <a:t>17 </a:t>
                      </a:r>
                      <a:r>
                        <a:rPr lang="cs-CZ" sz="3200" dirty="0">
                          <a:effectLst/>
                          <a:latin typeface="Calibri" panose="020F0502020204030204" pitchFamily="34" charset="0"/>
                          <a:cs typeface="Calibri" panose="020F0502020204030204" pitchFamily="34" charset="0"/>
                        </a:rPr>
                        <a:t>‒</a:t>
                      </a:r>
                      <a:r>
                        <a:rPr lang="cs-CZ" sz="3200" dirty="0">
                          <a:effectLst/>
                        </a:rPr>
                        <a:t> 18</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cs-CZ" sz="3200" dirty="0">
                          <a:effectLst/>
                        </a:rPr>
                        <a:t>N/A</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90531498"/>
                  </a:ext>
                </a:extLst>
              </a:tr>
              <a:tr h="999327">
                <a:tc>
                  <a:txBody>
                    <a:bodyPr/>
                    <a:lstStyle/>
                    <a:p>
                      <a:pPr algn="ctr">
                        <a:lnSpc>
                          <a:spcPct val="107000"/>
                        </a:lnSpc>
                        <a:spcAft>
                          <a:spcPts val="800"/>
                        </a:spcAft>
                      </a:pPr>
                      <a:r>
                        <a:rPr lang="cs-CZ" sz="3200" b="1" dirty="0" err="1">
                          <a:effectLst/>
                        </a:rPr>
                        <a:t>Juvenile</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pPr>
                      <a:r>
                        <a:rPr lang="cs-CZ" sz="3200" dirty="0">
                          <a:effectLst/>
                        </a:rPr>
                        <a:t>43 </a:t>
                      </a:r>
                      <a:r>
                        <a:rPr lang="cs-CZ" sz="3200" dirty="0">
                          <a:effectLst/>
                          <a:latin typeface="Calibri" panose="020F0502020204030204" pitchFamily="34" charset="0"/>
                          <a:cs typeface="Calibri" panose="020F0502020204030204" pitchFamily="34" charset="0"/>
                        </a:rPr>
                        <a:t>‒</a:t>
                      </a:r>
                      <a:r>
                        <a:rPr lang="cs-CZ" sz="3200" dirty="0">
                          <a:effectLst/>
                        </a:rPr>
                        <a:t> 50</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pPr>
                      <a:r>
                        <a:rPr lang="cs-CZ" sz="3200" dirty="0">
                          <a:effectLst/>
                        </a:rPr>
                        <a:t>10 </a:t>
                      </a:r>
                      <a:r>
                        <a:rPr lang="cs-CZ" sz="3200" dirty="0">
                          <a:effectLst/>
                          <a:latin typeface="Calibri" panose="020F0502020204030204" pitchFamily="34" charset="0"/>
                          <a:cs typeface="Calibri" panose="020F0502020204030204" pitchFamily="34" charset="0"/>
                        </a:rPr>
                        <a:t>‒</a:t>
                      </a:r>
                      <a:r>
                        <a:rPr lang="cs-CZ" sz="3200" dirty="0">
                          <a:effectLst/>
                        </a:rPr>
                        <a:t> 16</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dirty="0">
                          <a:effectLst/>
                        </a:rPr>
                        <a:t>15 </a:t>
                      </a:r>
                      <a:r>
                        <a:rPr lang="cs-CZ" sz="3200" dirty="0">
                          <a:effectLst/>
                          <a:latin typeface="Calibri" panose="020F0502020204030204" pitchFamily="34" charset="0"/>
                          <a:cs typeface="Calibri" panose="020F0502020204030204" pitchFamily="34" charset="0"/>
                        </a:rPr>
                        <a:t>‒</a:t>
                      </a:r>
                      <a:r>
                        <a:rPr lang="cs-CZ" sz="3200" dirty="0">
                          <a:effectLst/>
                        </a:rPr>
                        <a:t> 20</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99141700"/>
                  </a:ext>
                </a:extLst>
              </a:tr>
              <a:tr h="1041966">
                <a:tc>
                  <a:txBody>
                    <a:bodyPr/>
                    <a:lstStyle/>
                    <a:p>
                      <a:pPr algn="ctr">
                        <a:lnSpc>
                          <a:spcPct val="107000"/>
                        </a:lnSpc>
                        <a:spcAft>
                          <a:spcPts val="800"/>
                        </a:spcAft>
                      </a:pPr>
                      <a:r>
                        <a:rPr lang="cs-CZ" sz="3200" b="1" dirty="0" err="1">
                          <a:effectLst/>
                        </a:rPr>
                        <a:t>Adult</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pPr>
                      <a:r>
                        <a:rPr lang="cs-CZ" sz="3200" dirty="0">
                          <a:effectLst/>
                        </a:rPr>
                        <a:t>N/A</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lnSpc>
                          <a:spcPct val="107000"/>
                        </a:lnSpc>
                        <a:spcAft>
                          <a:spcPts val="800"/>
                        </a:spcAft>
                      </a:pPr>
                      <a:r>
                        <a:rPr lang="cs-CZ" sz="3200" dirty="0">
                          <a:effectLst/>
                        </a:rPr>
                        <a:t>N/A</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07000"/>
                        </a:lnSpc>
                        <a:spcAft>
                          <a:spcPts val="800"/>
                        </a:spcAft>
                      </a:pPr>
                      <a:r>
                        <a:rPr lang="cs-CZ" sz="3200" dirty="0">
                          <a:effectLst/>
                        </a:rPr>
                        <a:t>N/A</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495993015"/>
                  </a:ext>
                </a:extLst>
              </a:tr>
            </a:tbl>
          </a:graphicData>
        </a:graphic>
      </p:graphicFrame>
      <p:sp>
        <p:nvSpPr>
          <p:cNvPr id="5" name="Nadpis 1">
            <a:extLst>
              <a:ext uri="{FF2B5EF4-FFF2-40B4-BE49-F238E27FC236}">
                <a16:creationId xmlns:a16="http://schemas.microsoft.com/office/drawing/2014/main" id="{B6E687D7-7FBD-2299-CBC5-943113DEE510}"/>
              </a:ext>
            </a:extLst>
          </p:cNvPr>
          <p:cNvSpPr txBox="1">
            <a:spLocks/>
          </p:cNvSpPr>
          <p:nvPr/>
        </p:nvSpPr>
        <p:spPr>
          <a:xfrm>
            <a:off x="673099" y="1331913"/>
            <a:ext cx="11809015" cy="1174750"/>
          </a:xfrm>
          <a:prstGeom prst="rect">
            <a:avLst/>
          </a:prstGeom>
        </p:spPr>
        <p:txBody>
          <a:bodyPr/>
          <a:lstStyle>
            <a:lvl1pPr algn="l" rtl="0" eaLnBrk="0" fontAlgn="base" hangingPunct="0">
              <a:spcBef>
                <a:spcPct val="0"/>
              </a:spcBef>
              <a:spcAft>
                <a:spcPct val="0"/>
              </a:spcAft>
              <a:defRPr sz="3000" kern="1200">
                <a:solidFill>
                  <a:schemeClr val="tx1"/>
                </a:solidFill>
                <a:latin typeface="Clara Sans" pitchFamily="50" charset="0"/>
                <a:ea typeface="+mj-ea"/>
                <a:cs typeface="+mj-cs"/>
              </a:defRPr>
            </a:lvl1pPr>
            <a:lvl2pPr algn="l" rtl="0" eaLnBrk="0" fontAlgn="base" hangingPunct="0">
              <a:spcBef>
                <a:spcPct val="0"/>
              </a:spcBef>
              <a:spcAft>
                <a:spcPct val="0"/>
              </a:spcAft>
              <a:defRPr sz="3000">
                <a:solidFill>
                  <a:schemeClr val="tx1"/>
                </a:solidFill>
                <a:latin typeface="Clara Sans" pitchFamily="50" charset="0"/>
              </a:defRPr>
            </a:lvl2pPr>
            <a:lvl3pPr algn="l" rtl="0" eaLnBrk="0" fontAlgn="base" hangingPunct="0">
              <a:spcBef>
                <a:spcPct val="0"/>
              </a:spcBef>
              <a:spcAft>
                <a:spcPct val="0"/>
              </a:spcAft>
              <a:defRPr sz="3000">
                <a:solidFill>
                  <a:schemeClr val="tx1"/>
                </a:solidFill>
                <a:latin typeface="Clara Sans" pitchFamily="50" charset="0"/>
              </a:defRPr>
            </a:lvl3pPr>
            <a:lvl4pPr algn="l" rtl="0" eaLnBrk="0" fontAlgn="base" hangingPunct="0">
              <a:spcBef>
                <a:spcPct val="0"/>
              </a:spcBef>
              <a:spcAft>
                <a:spcPct val="0"/>
              </a:spcAft>
              <a:defRPr sz="3000">
                <a:solidFill>
                  <a:schemeClr val="tx1"/>
                </a:solidFill>
                <a:latin typeface="Clara Sans" pitchFamily="50" charset="0"/>
              </a:defRPr>
            </a:lvl4pPr>
            <a:lvl5pPr algn="l" rtl="0" eaLnBrk="0" fontAlgn="base" hangingPunct="0">
              <a:spcBef>
                <a:spcPct val="0"/>
              </a:spcBef>
              <a:spcAft>
                <a:spcPct val="0"/>
              </a:spcAft>
              <a:defRPr sz="3000">
                <a:solidFill>
                  <a:schemeClr val="tx1"/>
                </a:solidFill>
                <a:latin typeface="Clara Sans" pitchFamily="50" charset="0"/>
              </a:defRPr>
            </a:lvl5pPr>
            <a:lvl6pPr marL="574746" algn="ctr" rtl="0" fontAlgn="base">
              <a:spcBef>
                <a:spcPct val="0"/>
              </a:spcBef>
              <a:spcAft>
                <a:spcPct val="0"/>
              </a:spcAft>
              <a:defRPr sz="5531">
                <a:solidFill>
                  <a:schemeClr val="tx1"/>
                </a:solidFill>
                <a:latin typeface="Calibri" pitchFamily="34" charset="0"/>
              </a:defRPr>
            </a:lvl6pPr>
            <a:lvl7pPr marL="1149492" algn="ctr" rtl="0" fontAlgn="base">
              <a:spcBef>
                <a:spcPct val="0"/>
              </a:spcBef>
              <a:spcAft>
                <a:spcPct val="0"/>
              </a:spcAft>
              <a:defRPr sz="5531">
                <a:solidFill>
                  <a:schemeClr val="tx1"/>
                </a:solidFill>
                <a:latin typeface="Calibri" pitchFamily="34" charset="0"/>
              </a:defRPr>
            </a:lvl7pPr>
            <a:lvl8pPr marL="1724238" algn="ctr" rtl="0" fontAlgn="base">
              <a:spcBef>
                <a:spcPct val="0"/>
              </a:spcBef>
              <a:spcAft>
                <a:spcPct val="0"/>
              </a:spcAft>
              <a:defRPr sz="5531">
                <a:solidFill>
                  <a:schemeClr val="tx1"/>
                </a:solidFill>
                <a:latin typeface="Calibri" pitchFamily="34" charset="0"/>
              </a:defRPr>
            </a:lvl8pPr>
            <a:lvl9pPr marL="2298984" algn="ctr" rtl="0" fontAlgn="base">
              <a:spcBef>
                <a:spcPct val="0"/>
              </a:spcBef>
              <a:spcAft>
                <a:spcPct val="0"/>
              </a:spcAft>
              <a:defRPr sz="5531">
                <a:solidFill>
                  <a:schemeClr val="tx1"/>
                </a:solidFill>
                <a:latin typeface="Calibri" pitchFamily="34" charset="0"/>
              </a:defRPr>
            </a:lvl9pPr>
          </a:lstStyle>
          <a:p>
            <a:pPr>
              <a:defRPr/>
            </a:pPr>
            <a:r>
              <a:rPr lang="en-GB" altLang="cs-CZ">
                <a:latin typeface="Clara Sans" panose="02000503000000020004" pitchFamily="2" charset="0"/>
              </a:rPr>
              <a:t>Nutrition of pikeperch in aquaculture</a:t>
            </a:r>
            <a:endParaRPr lang="en-GB" altLang="cs-CZ" dirty="0">
              <a:latin typeface="Clara Sans" panose="02000503000000020004" pitchFamily="2" charset="0"/>
            </a:endParaRPr>
          </a:p>
        </p:txBody>
      </p:sp>
      <p:pic>
        <p:nvPicPr>
          <p:cNvPr id="6" name="Picture 18">
            <a:extLst>
              <a:ext uri="{FF2B5EF4-FFF2-40B4-BE49-F238E27FC236}">
                <a16:creationId xmlns:a16="http://schemas.microsoft.com/office/drawing/2014/main" id="{AC766B05-28C1-B23B-0EAF-36151EC8D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ryba, Ploutev&#10;&#10;Popis byl vytvořen automaticky">
            <a:extLst>
              <a:ext uri="{FF2B5EF4-FFF2-40B4-BE49-F238E27FC236}">
                <a16:creationId xmlns:a16="http://schemas.microsoft.com/office/drawing/2014/main" id="{0BE8BB0B-16E8-A4B2-FB5F-8F40D6A49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7899" y="1256602"/>
            <a:ext cx="2758849" cy="918035"/>
          </a:xfrm>
          <a:prstGeom prst="rect">
            <a:avLst/>
          </a:prstGeom>
        </p:spPr>
      </p:pic>
    </p:spTree>
    <p:extLst>
      <p:ext uri="{BB962C8B-B14F-4D97-AF65-F5344CB8AC3E}">
        <p14:creationId xmlns:p14="http://schemas.microsoft.com/office/powerpoint/2010/main" val="2205872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6542321-3373-0322-D89A-E5CAE51ABAFE}"/>
              </a:ext>
            </a:extLst>
          </p:cNvPr>
          <p:cNvSpPr>
            <a:spLocks noGrp="1"/>
          </p:cNvSpPr>
          <p:nvPr>
            <p:ph type="sldNum" sz="quarter" idx="12"/>
          </p:nvPr>
        </p:nvSpPr>
        <p:spPr/>
        <p:txBody>
          <a:bodyPr/>
          <a:lstStyle/>
          <a:p>
            <a:pPr>
              <a:defRPr/>
            </a:pPr>
            <a:fld id="{35974C84-6E0A-4E63-B8B4-907A1FDBB326}" type="slidenum">
              <a:rPr lang="cs-CZ" altLang="cs-CZ" smtClean="0"/>
              <a:pPr>
                <a:defRPr/>
              </a:pPr>
              <a:t>18</a:t>
            </a:fld>
            <a:endParaRPr lang="cs-CZ" altLang="cs-CZ"/>
          </a:p>
        </p:txBody>
      </p:sp>
      <p:graphicFrame>
        <p:nvGraphicFramePr>
          <p:cNvPr id="3" name="Tabulka 2">
            <a:extLst>
              <a:ext uri="{FF2B5EF4-FFF2-40B4-BE49-F238E27FC236}">
                <a16:creationId xmlns:a16="http://schemas.microsoft.com/office/drawing/2014/main" id="{95121C16-49E1-1A30-2061-3FED872B8692}"/>
              </a:ext>
            </a:extLst>
          </p:cNvPr>
          <p:cNvGraphicFramePr>
            <a:graphicFrameLocks noGrp="1"/>
          </p:cNvGraphicFramePr>
          <p:nvPr>
            <p:extLst>
              <p:ext uri="{D42A27DB-BD31-4B8C-83A1-F6EECF244321}">
                <p14:modId xmlns:p14="http://schemas.microsoft.com/office/powerpoint/2010/main" val="4263070322"/>
              </p:ext>
            </p:extLst>
          </p:nvPr>
        </p:nvGraphicFramePr>
        <p:xfrm>
          <a:off x="1320875" y="2219687"/>
          <a:ext cx="11975873" cy="5190763"/>
        </p:xfrm>
        <a:graphic>
          <a:graphicData uri="http://schemas.openxmlformats.org/drawingml/2006/table">
            <a:tbl>
              <a:tblPr>
                <a:tableStyleId>{8EC20E35-A176-4012-BC5E-935CFFF8708E}</a:tableStyleId>
              </a:tblPr>
              <a:tblGrid>
                <a:gridCol w="3024336">
                  <a:extLst>
                    <a:ext uri="{9D8B030D-6E8A-4147-A177-3AD203B41FA5}">
                      <a16:colId xmlns:a16="http://schemas.microsoft.com/office/drawing/2014/main" val="1529748263"/>
                    </a:ext>
                  </a:extLst>
                </a:gridCol>
                <a:gridCol w="2808312">
                  <a:extLst>
                    <a:ext uri="{9D8B030D-6E8A-4147-A177-3AD203B41FA5}">
                      <a16:colId xmlns:a16="http://schemas.microsoft.com/office/drawing/2014/main" val="397388593"/>
                    </a:ext>
                  </a:extLst>
                </a:gridCol>
                <a:gridCol w="2808312">
                  <a:extLst>
                    <a:ext uri="{9D8B030D-6E8A-4147-A177-3AD203B41FA5}">
                      <a16:colId xmlns:a16="http://schemas.microsoft.com/office/drawing/2014/main" val="1213925824"/>
                    </a:ext>
                  </a:extLst>
                </a:gridCol>
                <a:gridCol w="3334913">
                  <a:extLst>
                    <a:ext uri="{9D8B030D-6E8A-4147-A177-3AD203B41FA5}">
                      <a16:colId xmlns:a16="http://schemas.microsoft.com/office/drawing/2014/main" val="3153133632"/>
                    </a:ext>
                  </a:extLst>
                </a:gridCol>
              </a:tblGrid>
              <a:tr h="2107504">
                <a:tc>
                  <a:txBody>
                    <a:bodyPr/>
                    <a:lstStyle/>
                    <a:p>
                      <a:pPr algn="ctr">
                        <a:lnSpc>
                          <a:spcPct val="100000"/>
                        </a:lnSpc>
                        <a:spcAft>
                          <a:spcPts val="800"/>
                        </a:spcAft>
                      </a:pPr>
                      <a:r>
                        <a:rPr lang="cs-CZ" sz="3200" b="1" dirty="0" err="1">
                          <a:effectLst/>
                        </a:rPr>
                        <a:t>Life</a:t>
                      </a:r>
                      <a:r>
                        <a:rPr lang="cs-CZ" sz="3200" b="1" dirty="0">
                          <a:effectLst/>
                        </a:rPr>
                        <a:t> </a:t>
                      </a:r>
                      <a:r>
                        <a:rPr lang="cs-CZ" sz="3200" b="1" dirty="0" err="1">
                          <a:effectLst/>
                        </a:rPr>
                        <a:t>stages</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3200" b="1" dirty="0">
                          <a:effectLst/>
                        </a:rPr>
                        <a:t>Crude protein content (%)</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3200" b="1" dirty="0">
                          <a:effectLst/>
                        </a:rPr>
                        <a:t>Crude fat content (%)</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cs-CZ" sz="3200" b="1" dirty="0" err="1">
                          <a:effectLst/>
                        </a:rPr>
                        <a:t>Carbohydrate</a:t>
                      </a:r>
                      <a:r>
                        <a:rPr lang="cs-CZ" sz="3200" b="1" dirty="0">
                          <a:effectLst/>
                        </a:rPr>
                        <a:t> </a:t>
                      </a:r>
                      <a:r>
                        <a:rPr lang="cs-CZ" sz="3200" b="1" dirty="0" err="1">
                          <a:effectLst/>
                        </a:rPr>
                        <a:t>content</a:t>
                      </a:r>
                      <a:r>
                        <a:rPr lang="cs-CZ" sz="3200" b="1" dirty="0">
                          <a:effectLst/>
                        </a:rPr>
                        <a:t> (%)</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6438720"/>
                  </a:ext>
                </a:extLst>
              </a:tr>
              <a:tr h="1041966">
                <a:tc>
                  <a:txBody>
                    <a:bodyPr/>
                    <a:lstStyle/>
                    <a:p>
                      <a:pPr algn="ctr">
                        <a:lnSpc>
                          <a:spcPct val="107000"/>
                        </a:lnSpc>
                        <a:spcAft>
                          <a:spcPts val="800"/>
                        </a:spcAft>
                      </a:pPr>
                      <a:r>
                        <a:rPr lang="cs-CZ" sz="3200" b="1" dirty="0" err="1">
                          <a:effectLst/>
                        </a:rPr>
                        <a:t>Larvae</a:t>
                      </a:r>
                      <a:r>
                        <a:rPr lang="cs-CZ" sz="3200" b="1" dirty="0">
                          <a:effectLst/>
                        </a:rPr>
                        <a:t>, </a:t>
                      </a:r>
                      <a:r>
                        <a:rPr lang="cs-CZ" sz="3200" b="1" dirty="0" err="1">
                          <a:effectLst/>
                        </a:rPr>
                        <a:t>fry</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cs-CZ" sz="3200" dirty="0">
                          <a:effectLst/>
                        </a:rPr>
                        <a:t>43.6 </a:t>
                      </a:r>
                      <a:r>
                        <a:rPr lang="cs-CZ" sz="3200" dirty="0">
                          <a:effectLst/>
                          <a:latin typeface="Calibri" panose="020F0502020204030204" pitchFamily="34" charset="0"/>
                          <a:cs typeface="Calibri" panose="020F0502020204030204" pitchFamily="34" charset="0"/>
                        </a:rPr>
                        <a:t>‒</a:t>
                      </a:r>
                      <a:r>
                        <a:rPr lang="cs-CZ" sz="3200" dirty="0">
                          <a:effectLst/>
                        </a:rPr>
                        <a:t> 56.5</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cs-CZ" sz="3200" dirty="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nchor="ct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lnSpc>
                          <a:spcPct val="107000"/>
                        </a:lnSpc>
                        <a:spcAft>
                          <a:spcPts val="800"/>
                        </a:spcAft>
                      </a:pPr>
                      <a:r>
                        <a:rPr lang="cs-CZ" sz="3200" dirty="0">
                          <a:effectLst/>
                        </a:rPr>
                        <a:t>N/A</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90531498"/>
                  </a:ext>
                </a:extLst>
              </a:tr>
              <a:tr h="999327">
                <a:tc>
                  <a:txBody>
                    <a:bodyPr/>
                    <a:lstStyle/>
                    <a:p>
                      <a:pPr algn="ctr">
                        <a:lnSpc>
                          <a:spcPct val="107000"/>
                        </a:lnSpc>
                        <a:spcAft>
                          <a:spcPts val="800"/>
                        </a:spcAft>
                      </a:pPr>
                      <a:r>
                        <a:rPr lang="cs-CZ" sz="3200" b="1" dirty="0" err="1">
                          <a:effectLst/>
                        </a:rPr>
                        <a:t>Juvenile</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pPr>
                      <a:r>
                        <a:rPr lang="cs-CZ" sz="3200" dirty="0">
                          <a:effectLst/>
                        </a:rPr>
                        <a:t>46.6</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pPr>
                      <a:r>
                        <a:rPr lang="cs-CZ" sz="3200" dirty="0">
                          <a:effectLst/>
                        </a:rPr>
                        <a:t>12 </a:t>
                      </a:r>
                      <a:r>
                        <a:rPr lang="cs-CZ" sz="3200" dirty="0">
                          <a:effectLst/>
                          <a:latin typeface="Calibri" panose="020F0502020204030204" pitchFamily="34" charset="0"/>
                          <a:cs typeface="Calibri" panose="020F0502020204030204" pitchFamily="34" charset="0"/>
                        </a:rPr>
                        <a:t>‒</a:t>
                      </a:r>
                      <a:r>
                        <a:rPr lang="cs-CZ" sz="3200" dirty="0">
                          <a:effectLst/>
                        </a:rPr>
                        <a:t> 19.3</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3200" dirty="0">
                          <a:effectLst/>
                        </a:rPr>
                        <a:t>N/A</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399141700"/>
                  </a:ext>
                </a:extLst>
              </a:tr>
              <a:tr h="1041966">
                <a:tc>
                  <a:txBody>
                    <a:bodyPr/>
                    <a:lstStyle/>
                    <a:p>
                      <a:pPr algn="ctr">
                        <a:lnSpc>
                          <a:spcPct val="107000"/>
                        </a:lnSpc>
                        <a:spcAft>
                          <a:spcPts val="800"/>
                        </a:spcAft>
                      </a:pPr>
                      <a:r>
                        <a:rPr lang="cs-CZ" sz="3200" b="1" dirty="0" err="1">
                          <a:effectLst/>
                        </a:rPr>
                        <a:t>Adult</a:t>
                      </a:r>
                      <a:endParaRPr lang="cs-CZ"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pPr>
                      <a:r>
                        <a:rPr lang="cs-CZ" sz="3200" dirty="0">
                          <a:effectLst/>
                        </a:rPr>
                        <a:t>N/A</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lnSpc>
                          <a:spcPct val="107000"/>
                        </a:lnSpc>
                        <a:spcAft>
                          <a:spcPts val="800"/>
                        </a:spcAft>
                      </a:pPr>
                      <a:r>
                        <a:rPr lang="cs-CZ" sz="3200" dirty="0">
                          <a:effectLst/>
                        </a:rPr>
                        <a:t>N/A</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algn="ctr">
                        <a:lnSpc>
                          <a:spcPct val="107000"/>
                        </a:lnSpc>
                        <a:spcAft>
                          <a:spcPts val="800"/>
                        </a:spcAft>
                      </a:pPr>
                      <a:r>
                        <a:rPr lang="cs-CZ" sz="3200" dirty="0">
                          <a:effectLst/>
                        </a:rPr>
                        <a:t>N/A</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495993015"/>
                  </a:ext>
                </a:extLst>
              </a:tr>
            </a:tbl>
          </a:graphicData>
        </a:graphic>
      </p:graphicFrame>
      <p:sp>
        <p:nvSpPr>
          <p:cNvPr id="5" name="Nadpis 1">
            <a:extLst>
              <a:ext uri="{FF2B5EF4-FFF2-40B4-BE49-F238E27FC236}">
                <a16:creationId xmlns:a16="http://schemas.microsoft.com/office/drawing/2014/main" id="{B6E687D7-7FBD-2299-CBC5-943113DEE510}"/>
              </a:ext>
            </a:extLst>
          </p:cNvPr>
          <p:cNvSpPr txBox="1">
            <a:spLocks/>
          </p:cNvSpPr>
          <p:nvPr/>
        </p:nvSpPr>
        <p:spPr>
          <a:xfrm>
            <a:off x="673099" y="1331913"/>
            <a:ext cx="11809015" cy="1174750"/>
          </a:xfrm>
          <a:prstGeom prst="rect">
            <a:avLst/>
          </a:prstGeom>
        </p:spPr>
        <p:txBody>
          <a:bodyPr/>
          <a:lstStyle>
            <a:lvl1pPr algn="l" rtl="0" eaLnBrk="0" fontAlgn="base" hangingPunct="0">
              <a:spcBef>
                <a:spcPct val="0"/>
              </a:spcBef>
              <a:spcAft>
                <a:spcPct val="0"/>
              </a:spcAft>
              <a:defRPr sz="3000" kern="1200">
                <a:solidFill>
                  <a:schemeClr val="tx1"/>
                </a:solidFill>
                <a:latin typeface="Clara Sans" pitchFamily="50" charset="0"/>
                <a:ea typeface="+mj-ea"/>
                <a:cs typeface="+mj-cs"/>
              </a:defRPr>
            </a:lvl1pPr>
            <a:lvl2pPr algn="l" rtl="0" eaLnBrk="0" fontAlgn="base" hangingPunct="0">
              <a:spcBef>
                <a:spcPct val="0"/>
              </a:spcBef>
              <a:spcAft>
                <a:spcPct val="0"/>
              </a:spcAft>
              <a:defRPr sz="3000">
                <a:solidFill>
                  <a:schemeClr val="tx1"/>
                </a:solidFill>
                <a:latin typeface="Clara Sans" pitchFamily="50" charset="0"/>
              </a:defRPr>
            </a:lvl2pPr>
            <a:lvl3pPr algn="l" rtl="0" eaLnBrk="0" fontAlgn="base" hangingPunct="0">
              <a:spcBef>
                <a:spcPct val="0"/>
              </a:spcBef>
              <a:spcAft>
                <a:spcPct val="0"/>
              </a:spcAft>
              <a:defRPr sz="3000">
                <a:solidFill>
                  <a:schemeClr val="tx1"/>
                </a:solidFill>
                <a:latin typeface="Clara Sans" pitchFamily="50" charset="0"/>
              </a:defRPr>
            </a:lvl3pPr>
            <a:lvl4pPr algn="l" rtl="0" eaLnBrk="0" fontAlgn="base" hangingPunct="0">
              <a:spcBef>
                <a:spcPct val="0"/>
              </a:spcBef>
              <a:spcAft>
                <a:spcPct val="0"/>
              </a:spcAft>
              <a:defRPr sz="3000">
                <a:solidFill>
                  <a:schemeClr val="tx1"/>
                </a:solidFill>
                <a:latin typeface="Clara Sans" pitchFamily="50" charset="0"/>
              </a:defRPr>
            </a:lvl4pPr>
            <a:lvl5pPr algn="l" rtl="0" eaLnBrk="0" fontAlgn="base" hangingPunct="0">
              <a:spcBef>
                <a:spcPct val="0"/>
              </a:spcBef>
              <a:spcAft>
                <a:spcPct val="0"/>
              </a:spcAft>
              <a:defRPr sz="3000">
                <a:solidFill>
                  <a:schemeClr val="tx1"/>
                </a:solidFill>
                <a:latin typeface="Clara Sans" pitchFamily="50" charset="0"/>
              </a:defRPr>
            </a:lvl5pPr>
            <a:lvl6pPr marL="574746" algn="ctr" rtl="0" fontAlgn="base">
              <a:spcBef>
                <a:spcPct val="0"/>
              </a:spcBef>
              <a:spcAft>
                <a:spcPct val="0"/>
              </a:spcAft>
              <a:defRPr sz="5531">
                <a:solidFill>
                  <a:schemeClr val="tx1"/>
                </a:solidFill>
                <a:latin typeface="Calibri" pitchFamily="34" charset="0"/>
              </a:defRPr>
            </a:lvl6pPr>
            <a:lvl7pPr marL="1149492" algn="ctr" rtl="0" fontAlgn="base">
              <a:spcBef>
                <a:spcPct val="0"/>
              </a:spcBef>
              <a:spcAft>
                <a:spcPct val="0"/>
              </a:spcAft>
              <a:defRPr sz="5531">
                <a:solidFill>
                  <a:schemeClr val="tx1"/>
                </a:solidFill>
                <a:latin typeface="Calibri" pitchFamily="34" charset="0"/>
              </a:defRPr>
            </a:lvl7pPr>
            <a:lvl8pPr marL="1724238" algn="ctr" rtl="0" fontAlgn="base">
              <a:spcBef>
                <a:spcPct val="0"/>
              </a:spcBef>
              <a:spcAft>
                <a:spcPct val="0"/>
              </a:spcAft>
              <a:defRPr sz="5531">
                <a:solidFill>
                  <a:schemeClr val="tx1"/>
                </a:solidFill>
                <a:latin typeface="Calibri" pitchFamily="34" charset="0"/>
              </a:defRPr>
            </a:lvl8pPr>
            <a:lvl9pPr marL="2298984" algn="ctr" rtl="0" fontAlgn="base">
              <a:spcBef>
                <a:spcPct val="0"/>
              </a:spcBef>
              <a:spcAft>
                <a:spcPct val="0"/>
              </a:spcAft>
              <a:defRPr sz="5531">
                <a:solidFill>
                  <a:schemeClr val="tx1"/>
                </a:solidFill>
                <a:latin typeface="Calibri" pitchFamily="34" charset="0"/>
              </a:defRPr>
            </a:lvl9pPr>
          </a:lstStyle>
          <a:p>
            <a:pPr>
              <a:defRPr/>
            </a:pPr>
            <a:r>
              <a:rPr lang="en-GB" altLang="cs-CZ" dirty="0">
                <a:latin typeface="Clara Sans" panose="02000503000000020004" pitchFamily="2" charset="0"/>
              </a:rPr>
              <a:t>Nutrition of perch in aquaculture</a:t>
            </a:r>
          </a:p>
        </p:txBody>
      </p:sp>
      <p:pic>
        <p:nvPicPr>
          <p:cNvPr id="6" name="Picture 18">
            <a:extLst>
              <a:ext uri="{FF2B5EF4-FFF2-40B4-BE49-F238E27FC236}">
                <a16:creationId xmlns:a16="http://schemas.microsoft.com/office/drawing/2014/main" id="{AC766B05-28C1-B23B-0EAF-36151EC8D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cký objekt 3">
            <a:extLst>
              <a:ext uri="{FF2B5EF4-FFF2-40B4-BE49-F238E27FC236}">
                <a16:creationId xmlns:a16="http://schemas.microsoft.com/office/drawing/2014/main" id="{1C516A49-2BB0-36A4-F8DF-F2E42233FF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09713" y="1331913"/>
            <a:ext cx="1771605" cy="876764"/>
          </a:xfrm>
          <a:prstGeom prst="rect">
            <a:avLst/>
          </a:prstGeom>
        </p:spPr>
      </p:pic>
    </p:spTree>
    <p:extLst>
      <p:ext uri="{BB962C8B-B14F-4D97-AF65-F5344CB8AC3E}">
        <p14:creationId xmlns:p14="http://schemas.microsoft.com/office/powerpoint/2010/main" val="98991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C564942-9AD9-7C7A-722A-0FD55712B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5466" y="4757738"/>
            <a:ext cx="4537484" cy="2838607"/>
          </a:xfrm>
          <a:prstGeom prst="rect">
            <a:avLst/>
          </a:prstGeom>
          <a:noFill/>
          <a:extLst>
            <a:ext uri="{909E8E84-426E-40DD-AFC4-6F175D3DCCD1}">
              <a14:hiddenFill xmlns:a14="http://schemas.microsoft.com/office/drawing/2010/main">
                <a:solidFill>
                  <a:srgbClr val="FFFFFF"/>
                </a:solidFill>
              </a14:hiddenFill>
            </a:ext>
          </a:extLst>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cs-CZ" altLang="cs-CZ" dirty="0" err="1">
                <a:latin typeface="Clara Sans" panose="02000503000000020004" pitchFamily="2" charset="0"/>
              </a:rPr>
              <a:t>Rearing</a:t>
            </a:r>
            <a:r>
              <a:rPr lang="cs-CZ" altLang="cs-CZ" dirty="0">
                <a:latin typeface="Clara Sans" panose="02000503000000020004" pitchFamily="2" charset="0"/>
              </a:rPr>
              <a:t> </a:t>
            </a:r>
            <a:r>
              <a:rPr lang="en-US" altLang="cs-CZ" dirty="0">
                <a:latin typeface="Clara Sans" panose="02000503000000020004" pitchFamily="2" charset="0"/>
              </a:rPr>
              <a:t>parameters for effective feeding</a:t>
            </a:r>
            <a:endParaRPr lang="en-GB" altLang="cs-CZ" dirty="0">
              <a:latin typeface="Clara Sans" panose="02000503000000020004" pitchFamily="2" charset="0"/>
            </a:endParaRP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3"/>
            <a:ext cx="8136607" cy="5054600"/>
          </a:xfrm>
        </p:spPr>
        <p:txBody>
          <a:bodyPr/>
          <a:lstStyle/>
          <a:p>
            <a:pPr eaLnBrk="1" hangingPunct="1">
              <a:spcBef>
                <a:spcPct val="0"/>
              </a:spcBef>
              <a:defRPr/>
            </a:pPr>
            <a:r>
              <a:rPr lang="en-US" sz="2800" b="1" dirty="0">
                <a:solidFill>
                  <a:prstClr val="black"/>
                </a:solidFill>
                <a:latin typeface="+mn-lt"/>
              </a:rPr>
              <a:t>Factors influencing feed conversion and growth</a:t>
            </a:r>
            <a:r>
              <a:rPr lang="cs-CZ" sz="2800" b="1" dirty="0">
                <a:solidFill>
                  <a:prstClr val="black"/>
                </a:solidFill>
                <a:latin typeface="+mn-lt"/>
              </a:rPr>
              <a:t>:</a:t>
            </a:r>
            <a:r>
              <a:rPr lang="en-US" sz="2800" b="1" dirty="0">
                <a:solidFill>
                  <a:prstClr val="black"/>
                </a:solidFill>
                <a:latin typeface="+mn-lt"/>
              </a:rPr>
              <a:t> </a:t>
            </a:r>
            <a:endParaRPr lang="cs-CZ" sz="2800" b="1" dirty="0">
              <a:solidFill>
                <a:prstClr val="black"/>
              </a:solidFill>
              <a:latin typeface="+mn-lt"/>
            </a:endParaRPr>
          </a:p>
          <a:p>
            <a:pPr lvl="1" eaLnBrk="1" hangingPunct="1">
              <a:spcBef>
                <a:spcPct val="0"/>
              </a:spcBef>
              <a:buFontTx/>
              <a:buChar char="–"/>
              <a:defRPr/>
            </a:pPr>
            <a:r>
              <a:rPr lang="en-US" sz="2400" dirty="0">
                <a:solidFill>
                  <a:prstClr val="black"/>
                </a:solidFill>
                <a:latin typeface="+mn-lt"/>
              </a:rPr>
              <a:t>Abiotic factors: temperature, light intensity, wavelength of</a:t>
            </a:r>
            <a:r>
              <a:rPr lang="cs-CZ" sz="2400" dirty="0">
                <a:solidFill>
                  <a:prstClr val="black"/>
                </a:solidFill>
                <a:latin typeface="+mn-lt"/>
              </a:rPr>
              <a:t> </a:t>
            </a:r>
            <a:r>
              <a:rPr lang="en-US" sz="2400" dirty="0">
                <a:solidFill>
                  <a:prstClr val="black"/>
                </a:solidFill>
                <a:latin typeface="+mn-lt"/>
              </a:rPr>
              <a:t>light, amount of feed</a:t>
            </a:r>
            <a:endParaRPr lang="cs-CZ" sz="2400" dirty="0">
              <a:solidFill>
                <a:prstClr val="black"/>
              </a:solidFill>
              <a:latin typeface="+mn-lt"/>
            </a:endParaRPr>
          </a:p>
          <a:p>
            <a:pPr lvl="1" eaLnBrk="1" hangingPunct="1">
              <a:spcBef>
                <a:spcPct val="0"/>
              </a:spcBef>
              <a:buFontTx/>
              <a:buChar char="–"/>
              <a:defRPr/>
            </a:pPr>
            <a:r>
              <a:rPr lang="en-US" sz="2400" dirty="0">
                <a:solidFill>
                  <a:prstClr val="black"/>
                </a:solidFill>
                <a:latin typeface="+mn-lt"/>
              </a:rPr>
              <a:t>Biotic factors: interactions between abiotic factors</a:t>
            </a:r>
            <a:endParaRPr lang="cs-CZ" sz="2400" dirty="0">
              <a:solidFill>
                <a:prstClr val="black"/>
              </a:solidFill>
              <a:latin typeface="+mn-lt"/>
            </a:endParaRPr>
          </a:p>
          <a:p>
            <a:pPr eaLnBrk="1" hangingPunct="1">
              <a:spcBef>
                <a:spcPct val="0"/>
              </a:spcBef>
              <a:defRPr/>
            </a:pPr>
            <a:r>
              <a:rPr lang="en-US" sz="2800" b="1" dirty="0">
                <a:solidFill>
                  <a:prstClr val="black"/>
                </a:solidFill>
                <a:latin typeface="+mn-lt"/>
              </a:rPr>
              <a:t>Temperature and growth 🌡️:</a:t>
            </a:r>
            <a:endParaRPr lang="cs-CZ" sz="2800" b="1" dirty="0">
              <a:solidFill>
                <a:prstClr val="black"/>
              </a:solidFill>
              <a:latin typeface="+mn-lt"/>
            </a:endParaRPr>
          </a:p>
          <a:p>
            <a:pPr lvl="1" eaLnBrk="1" hangingPunct="1">
              <a:spcBef>
                <a:spcPct val="0"/>
              </a:spcBef>
              <a:defRPr/>
            </a:pPr>
            <a:r>
              <a:rPr lang="en-US" sz="2400" dirty="0">
                <a:solidFill>
                  <a:prstClr val="black"/>
                </a:solidFill>
                <a:latin typeface="+mn-lt"/>
              </a:rPr>
              <a:t>Optimal temperature depends on the size of the fish</a:t>
            </a:r>
            <a:endParaRPr lang="cs-CZ" sz="2400" dirty="0">
              <a:solidFill>
                <a:prstClr val="black"/>
              </a:solidFill>
              <a:latin typeface="+mn-lt"/>
            </a:endParaRPr>
          </a:p>
          <a:p>
            <a:pPr lvl="1" eaLnBrk="1" hangingPunct="1">
              <a:spcBef>
                <a:spcPct val="0"/>
              </a:spcBef>
              <a:defRPr/>
            </a:pPr>
            <a:r>
              <a:rPr lang="en-US" sz="2400" dirty="0">
                <a:solidFill>
                  <a:prstClr val="black"/>
                </a:solidFill>
                <a:latin typeface="+mn-lt"/>
              </a:rPr>
              <a:t>Larger </a:t>
            </a:r>
            <a:r>
              <a:rPr lang="cs-CZ" sz="2400" dirty="0" err="1">
                <a:solidFill>
                  <a:prstClr val="black"/>
                </a:solidFill>
                <a:latin typeface="+mn-lt"/>
              </a:rPr>
              <a:t>fish</a:t>
            </a:r>
            <a:r>
              <a:rPr lang="en-US" sz="2400" dirty="0">
                <a:solidFill>
                  <a:prstClr val="black"/>
                </a:solidFill>
                <a:latin typeface="+mn-lt"/>
              </a:rPr>
              <a:t> more sensitive to higher temperatures</a:t>
            </a:r>
            <a:endParaRPr lang="cs-CZ" sz="2400" dirty="0">
              <a:solidFill>
                <a:prstClr val="black"/>
              </a:solidFill>
              <a:latin typeface="+mn-lt"/>
            </a:endParaRPr>
          </a:p>
          <a:p>
            <a:pPr lvl="1" eaLnBrk="1" hangingPunct="1">
              <a:spcBef>
                <a:spcPct val="0"/>
              </a:spcBef>
              <a:defRPr/>
            </a:pPr>
            <a:r>
              <a:rPr lang="en-US" sz="2400" dirty="0">
                <a:solidFill>
                  <a:prstClr val="black"/>
                </a:solidFill>
                <a:latin typeface="+mn-lt"/>
              </a:rPr>
              <a:t>Recommended temperatures:</a:t>
            </a:r>
            <a:endParaRPr lang="cs-CZ" sz="2400" dirty="0">
              <a:solidFill>
                <a:prstClr val="black"/>
              </a:solidFill>
              <a:latin typeface="+mn-lt"/>
            </a:endParaRPr>
          </a:p>
          <a:p>
            <a:pPr lvl="2" eaLnBrk="1" hangingPunct="1">
              <a:spcBef>
                <a:spcPct val="0"/>
              </a:spcBef>
              <a:defRPr/>
            </a:pPr>
            <a:r>
              <a:rPr lang="cs-CZ" sz="2800" b="1" dirty="0" err="1">
                <a:solidFill>
                  <a:prstClr val="black"/>
                </a:solidFill>
                <a:latin typeface="+mn-lt"/>
              </a:rPr>
              <a:t>Larvae</a:t>
            </a:r>
            <a:r>
              <a:rPr lang="en-US" sz="2800" b="1" dirty="0">
                <a:solidFill>
                  <a:prstClr val="black"/>
                </a:solidFill>
                <a:latin typeface="+mn-lt"/>
              </a:rPr>
              <a:t>: 26-30 °C</a:t>
            </a:r>
            <a:endParaRPr lang="cs-CZ" sz="2800" b="1" dirty="0">
              <a:solidFill>
                <a:prstClr val="black"/>
              </a:solidFill>
              <a:latin typeface="+mn-lt"/>
            </a:endParaRPr>
          </a:p>
          <a:p>
            <a:pPr lvl="2" eaLnBrk="1" hangingPunct="1">
              <a:spcBef>
                <a:spcPct val="0"/>
              </a:spcBef>
              <a:defRPr/>
            </a:pPr>
            <a:r>
              <a:rPr lang="en-US" sz="2800" b="1" dirty="0">
                <a:solidFill>
                  <a:prstClr val="black"/>
                </a:solidFill>
                <a:latin typeface="+mn-lt"/>
              </a:rPr>
              <a:t>Juvenile (≥84 g): 25 °C</a:t>
            </a:r>
            <a:endParaRPr lang="cs-CZ" sz="2800" b="1" dirty="0">
              <a:solidFill>
                <a:prstClr val="black"/>
              </a:solidFill>
              <a:latin typeface="+mn-lt"/>
            </a:endParaRPr>
          </a:p>
          <a:p>
            <a:pPr lvl="2" eaLnBrk="1" hangingPunct="1">
              <a:spcBef>
                <a:spcPct val="0"/>
              </a:spcBef>
              <a:defRPr/>
            </a:pPr>
            <a:r>
              <a:rPr lang="en-US" sz="2800" b="1" dirty="0">
                <a:solidFill>
                  <a:prstClr val="black"/>
                </a:solidFill>
                <a:latin typeface="+mn-lt"/>
              </a:rPr>
              <a:t>Adult: 18.8 °C</a:t>
            </a:r>
            <a:endParaRPr lang="cs-CZ" sz="2800" b="1" dirty="0">
              <a:solidFill>
                <a:prstClr val="black"/>
              </a:solidFill>
              <a:latin typeface="+mn-lt"/>
            </a:endParaRPr>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5">
            <a:extLst>
              <a:ext uri="{FF2B5EF4-FFF2-40B4-BE49-F238E27FC236}">
                <a16:creationId xmlns:a16="http://schemas.microsoft.com/office/drawing/2014/main" id="{89129A21-DB52-0946-BE87-E78554AB0027}"/>
              </a:ext>
            </a:extLst>
          </p:cNvPr>
          <p:cNvSpPr>
            <a:spLocks noGrp="1"/>
          </p:cNvSpPr>
          <p:nvPr>
            <p:ph type="sldNum" sz="quarter" idx="12"/>
          </p:nvPr>
        </p:nvSpPr>
        <p:spPr/>
        <p:txBody>
          <a:bodyPr/>
          <a:lstStyle/>
          <a:p>
            <a:pPr>
              <a:defRPr/>
            </a:pPr>
            <a:fld id="{C466BEC8-0E7C-4B91-ABEF-C60D2C457CAA}" type="slidenum">
              <a:rPr lang="cs-CZ" altLang="cs-CZ" smtClean="0"/>
              <a:pPr>
                <a:defRPr/>
              </a:pPr>
              <a:t>19</a:t>
            </a:fld>
            <a:endParaRPr lang="cs-CZ" altLang="cs-CZ"/>
          </a:p>
        </p:txBody>
      </p:sp>
      <p:pic>
        <p:nvPicPr>
          <p:cNvPr id="4" name="Picture 2">
            <a:extLst>
              <a:ext uri="{FF2B5EF4-FFF2-40B4-BE49-F238E27FC236}">
                <a16:creationId xmlns:a16="http://schemas.microsoft.com/office/drawing/2014/main" id="{9B77C2BA-5809-E810-0921-2EA2305906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98"/>
          <a:stretch/>
        </p:blipFill>
        <p:spPr bwMode="auto">
          <a:xfrm>
            <a:off x="8905466" y="1276106"/>
            <a:ext cx="4550039" cy="3481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83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100" y="1331913"/>
            <a:ext cx="5867400" cy="1174750"/>
          </a:xfrm>
        </p:spPr>
        <p:txBody>
          <a:bodyPr/>
          <a:lstStyle/>
          <a:p>
            <a:pPr>
              <a:defRPr/>
            </a:pPr>
            <a:r>
              <a:rPr lang="cs-CZ" altLang="cs-CZ" b="1" dirty="0">
                <a:latin typeface="Clara Sans" panose="02000503000000020004" pitchFamily="2" charset="0"/>
              </a:rPr>
              <a:t>🙋🏻‍♂️ </a:t>
            </a:r>
            <a:r>
              <a:rPr lang="cs-CZ" altLang="cs-CZ" b="1" dirty="0" err="1">
                <a:latin typeface="Clara Sans" panose="02000503000000020004" pitchFamily="2" charset="0"/>
              </a:rPr>
              <a:t>About</a:t>
            </a:r>
            <a:r>
              <a:rPr lang="cs-CZ" altLang="cs-CZ" b="1" dirty="0">
                <a:latin typeface="Clara Sans" panose="02000503000000020004" pitchFamily="2" charset="0"/>
              </a:rPr>
              <a:t> </a:t>
            </a:r>
            <a:r>
              <a:rPr lang="cs-CZ" altLang="cs-CZ" b="1" dirty="0" err="1">
                <a:latin typeface="Clara Sans" panose="02000503000000020004" pitchFamily="2" charset="0"/>
              </a:rPr>
              <a:t>me</a:t>
            </a:r>
            <a:r>
              <a:rPr lang="cs-CZ" altLang="cs-CZ" b="1" dirty="0">
                <a:latin typeface="Clara Sans" panose="02000503000000020004" pitchFamily="2" charset="0"/>
              </a:rPr>
              <a:t> …</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3"/>
            <a:ext cx="6840463" cy="4248150"/>
          </a:xfrm>
        </p:spPr>
        <p:txBody>
          <a:bodyPr/>
          <a:lstStyle/>
          <a:p>
            <a:pPr marL="0" indent="0">
              <a:lnSpc>
                <a:spcPct val="90000"/>
              </a:lnSpc>
              <a:buFont typeface="Arial" panose="020B0604020202020204" pitchFamily="34" charset="0"/>
              <a:buNone/>
            </a:pPr>
            <a:r>
              <a:rPr lang="cs-CZ" sz="2400" dirty="0"/>
              <a:t>• PhD. Study – </a:t>
            </a:r>
            <a:r>
              <a:rPr lang="cs-CZ" sz="2400" dirty="0" err="1"/>
              <a:t>specilization</a:t>
            </a:r>
            <a:r>
              <a:rPr lang="cs-CZ" sz="2400" dirty="0"/>
              <a:t>: </a:t>
            </a:r>
            <a:r>
              <a:rPr lang="cs-CZ" sz="2400" dirty="0" err="1"/>
              <a:t>Fisheries</a:t>
            </a:r>
            <a:r>
              <a:rPr lang="cs-CZ" sz="2400" dirty="0"/>
              <a:t> (2021-present)</a:t>
            </a:r>
          </a:p>
          <a:p>
            <a:pPr marL="0" indent="0" algn="just" eaLnBrk="1" hangingPunct="1">
              <a:spcBef>
                <a:spcPct val="0"/>
              </a:spcBef>
              <a:buFont typeface="Arial" panose="020B0604020202020204" pitchFamily="34" charset="0"/>
              <a:buNone/>
              <a:defRPr/>
            </a:pPr>
            <a:endParaRPr lang="cs-CZ" sz="2263" dirty="0">
              <a:solidFill>
                <a:prstClr val="black"/>
              </a:solidFill>
            </a:endParaRPr>
          </a:p>
          <a:p>
            <a:pPr marL="0" indent="0">
              <a:lnSpc>
                <a:spcPct val="90000"/>
              </a:lnSpc>
              <a:buFont typeface="Arial" panose="020B0604020202020204" pitchFamily="34" charset="0"/>
              <a:buNone/>
            </a:pPr>
            <a:r>
              <a:rPr lang="cs-CZ" sz="2263" dirty="0">
                <a:solidFill>
                  <a:prstClr val="black"/>
                </a:solidFill>
              </a:rPr>
              <a:t>• </a:t>
            </a:r>
            <a:r>
              <a:rPr lang="cs-CZ" sz="2400" dirty="0" err="1"/>
              <a:t>member</a:t>
            </a:r>
            <a:r>
              <a:rPr lang="cs-CZ" sz="2400" dirty="0"/>
              <a:t> </a:t>
            </a:r>
            <a:r>
              <a:rPr lang="cs-CZ" sz="2400" dirty="0" err="1"/>
              <a:t>of</a:t>
            </a:r>
            <a:r>
              <a:rPr lang="cs-CZ" sz="2400" dirty="0"/>
              <a:t> EAS (</a:t>
            </a:r>
            <a:r>
              <a:rPr lang="cs-CZ" sz="2400" dirty="0" err="1"/>
              <a:t>since</a:t>
            </a:r>
            <a:r>
              <a:rPr lang="cs-CZ" sz="2400" dirty="0"/>
              <a:t> 2022)</a:t>
            </a:r>
          </a:p>
          <a:p>
            <a:pPr marL="0" indent="0" algn="just" eaLnBrk="1" hangingPunct="1">
              <a:spcBef>
                <a:spcPct val="0"/>
              </a:spcBef>
              <a:buFont typeface="Arial" panose="020B0604020202020204" pitchFamily="34" charset="0"/>
              <a:buNone/>
              <a:defRPr/>
            </a:pPr>
            <a:endParaRPr lang="cs-CZ" sz="2263" dirty="0">
              <a:solidFill>
                <a:prstClr val="black"/>
              </a:solidFill>
            </a:endParaRPr>
          </a:p>
          <a:p>
            <a:pPr marL="0" indent="0">
              <a:lnSpc>
                <a:spcPct val="90000"/>
              </a:lnSpc>
              <a:buFont typeface="Arial" panose="020B0604020202020204" pitchFamily="34" charset="0"/>
              <a:buNone/>
            </a:pPr>
            <a:r>
              <a:rPr lang="fr-FR" sz="2000" dirty="0">
                <a:solidFill>
                  <a:prstClr val="black"/>
                </a:solidFill>
              </a:rPr>
              <a:t>• </a:t>
            </a:r>
            <a:r>
              <a:rPr lang="cs-CZ" sz="2400" dirty="0"/>
              <a:t>Focus:</a:t>
            </a:r>
          </a:p>
          <a:p>
            <a:pPr marL="1017587" lvl="1" indent="-514350">
              <a:lnSpc>
                <a:spcPct val="90000"/>
              </a:lnSpc>
              <a:buAutoNum type="romanLcParenBoth"/>
            </a:pPr>
            <a:r>
              <a:rPr lang="en-US" sz="2000" dirty="0"/>
              <a:t>optimizing the feeding management in intensive pikeperch culture </a:t>
            </a:r>
            <a:endParaRPr lang="cs-CZ" sz="2000" dirty="0"/>
          </a:p>
          <a:p>
            <a:pPr marL="1017587" lvl="1" indent="-514350">
              <a:lnSpc>
                <a:spcPct val="90000"/>
              </a:lnSpc>
              <a:buAutoNum type="romanLcParenBoth"/>
            </a:pPr>
            <a:r>
              <a:rPr lang="en-US" sz="2000" dirty="0"/>
              <a:t>determination of pikeperch feeding requirements and its influence on survival and growth</a:t>
            </a:r>
            <a:endParaRPr lang="cs-CZ" sz="2000" dirty="0"/>
          </a:p>
          <a:p>
            <a:pPr marL="1017587" lvl="1" indent="-514350">
              <a:lnSpc>
                <a:spcPct val="90000"/>
              </a:lnSpc>
              <a:buAutoNum type="romanLcParenBoth"/>
            </a:pPr>
            <a:r>
              <a:rPr lang="en-US" sz="2000" dirty="0"/>
              <a:t>investigation of the effects of bicultural stock on feed utilization in RAS</a:t>
            </a:r>
            <a:endParaRPr lang="cs-CZ" sz="2000" dirty="0"/>
          </a:p>
          <a:p>
            <a:pPr marL="431060" indent="-431060">
              <a:buFont typeface="Arial" charset="0"/>
              <a:buChar char="•"/>
              <a:defRPr/>
            </a:pPr>
            <a:endParaRPr lang="cs-CZ" sz="4023" dirty="0"/>
          </a:p>
        </p:txBody>
      </p:sp>
      <p:sp>
        <p:nvSpPr>
          <p:cNvPr id="4" name="Zástupný symbol pro číslo snímku 3">
            <a:extLst>
              <a:ext uri="{FF2B5EF4-FFF2-40B4-BE49-F238E27FC236}">
                <a16:creationId xmlns:a16="http://schemas.microsoft.com/office/drawing/2014/main" id="{40FB5563-A163-8697-7AE2-31A5B099AA49}"/>
              </a:ext>
            </a:extLst>
          </p:cNvPr>
          <p:cNvSpPr>
            <a:spLocks noGrp="1"/>
          </p:cNvSpPr>
          <p:nvPr>
            <p:ph type="sldNum" sz="quarter" idx="12"/>
          </p:nvPr>
        </p:nvSpPr>
        <p:spPr/>
        <p:txBody>
          <a:bodyPr/>
          <a:lstStyle/>
          <a:p>
            <a:pPr>
              <a:defRPr/>
            </a:pPr>
            <a:fld id="{C466BEC8-0E7C-4B91-ABEF-C60D2C457CAA}" type="slidenum">
              <a:rPr lang="cs-CZ" altLang="cs-CZ" smtClean="0"/>
              <a:pPr>
                <a:defRPr/>
              </a:pPr>
              <a:t>2</a:t>
            </a:fld>
            <a:endParaRPr lang="cs-CZ" altLang="cs-CZ"/>
          </a:p>
        </p:txBody>
      </p:sp>
      <p:pic>
        <p:nvPicPr>
          <p:cNvPr id="2" name="Picture 18">
            <a:extLst>
              <a:ext uri="{FF2B5EF4-FFF2-40B4-BE49-F238E27FC236}">
                <a16:creationId xmlns:a16="http://schemas.microsoft.com/office/drawing/2014/main" id="{F35B49C6-7C58-FE71-424E-785471E2E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F5B3413-8FB3-731E-A56A-F8C90E4E44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9883" y="1280271"/>
            <a:ext cx="4273203" cy="5699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951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cs-CZ" altLang="cs-CZ" dirty="0" err="1">
                <a:latin typeface="Clara Sans" panose="02000503000000020004" pitchFamily="2" charset="0"/>
              </a:rPr>
              <a:t>Rearing</a:t>
            </a:r>
            <a:r>
              <a:rPr lang="cs-CZ" altLang="cs-CZ" dirty="0">
                <a:latin typeface="Clara Sans" panose="02000503000000020004" pitchFamily="2" charset="0"/>
              </a:rPr>
              <a:t> </a:t>
            </a:r>
            <a:r>
              <a:rPr lang="en-US" altLang="cs-CZ" dirty="0">
                <a:latin typeface="Clara Sans" panose="02000503000000020004" pitchFamily="2" charset="0"/>
              </a:rPr>
              <a:t>parameters for effective feeding</a:t>
            </a:r>
            <a:endParaRPr lang="en-GB" altLang="cs-CZ" dirty="0">
              <a:latin typeface="Clara Sans" panose="02000503000000020004" pitchFamily="2" charset="0"/>
            </a:endParaRP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2"/>
            <a:ext cx="7056487" cy="5054599"/>
          </a:xfrm>
        </p:spPr>
        <p:txBody>
          <a:bodyPr/>
          <a:lstStyle/>
          <a:p>
            <a:pPr algn="just" eaLnBrk="1" hangingPunct="1">
              <a:spcBef>
                <a:spcPct val="0"/>
              </a:spcBef>
              <a:defRPr/>
            </a:pPr>
            <a:r>
              <a:rPr lang="en-US" sz="3200" b="1" dirty="0">
                <a:solidFill>
                  <a:prstClr val="black"/>
                </a:solidFill>
                <a:latin typeface="+mn-lt"/>
              </a:rPr>
              <a:t>Lighting conditions🔦⚡:</a:t>
            </a:r>
            <a:endParaRPr lang="cs-CZ" sz="3200" b="1" dirty="0">
              <a:solidFill>
                <a:prstClr val="black"/>
              </a:solidFill>
              <a:latin typeface="+mn-lt"/>
            </a:endParaRPr>
          </a:p>
          <a:p>
            <a:pPr lvl="1" algn="just" eaLnBrk="1" hangingPunct="1">
              <a:spcBef>
                <a:spcPct val="0"/>
              </a:spcBef>
              <a:defRPr/>
            </a:pPr>
            <a:r>
              <a:rPr lang="en-US" sz="2400" dirty="0">
                <a:solidFill>
                  <a:prstClr val="black"/>
                </a:solidFill>
                <a:latin typeface="+mn-lt"/>
              </a:rPr>
              <a:t>prefers turbid waters, crepuscular</a:t>
            </a:r>
            <a:endParaRPr lang="cs-CZ" sz="2400" dirty="0">
              <a:solidFill>
                <a:prstClr val="black"/>
              </a:solidFill>
              <a:latin typeface="+mn-lt"/>
            </a:endParaRPr>
          </a:p>
          <a:p>
            <a:pPr lvl="1" algn="just" eaLnBrk="1" hangingPunct="1">
              <a:spcBef>
                <a:spcPct val="0"/>
              </a:spcBef>
              <a:defRPr/>
            </a:pPr>
            <a:endParaRPr lang="cs-CZ" sz="1100" dirty="0">
              <a:solidFill>
                <a:prstClr val="black"/>
              </a:solidFill>
              <a:latin typeface="+mn-lt"/>
            </a:endParaRPr>
          </a:p>
          <a:p>
            <a:pPr lvl="1" algn="just" eaLnBrk="1" hangingPunct="1">
              <a:spcBef>
                <a:spcPct val="0"/>
              </a:spcBef>
              <a:defRPr/>
            </a:pPr>
            <a:r>
              <a:rPr lang="en-US" sz="2400" i="1" dirty="0">
                <a:solidFill>
                  <a:prstClr val="black"/>
                </a:solidFill>
                <a:latin typeface="+mn-lt"/>
              </a:rPr>
              <a:t>Tapetum lucidum </a:t>
            </a:r>
            <a:r>
              <a:rPr lang="en-US" sz="2400" dirty="0">
                <a:solidFill>
                  <a:prstClr val="black"/>
                </a:solidFill>
                <a:latin typeface="+mn-lt"/>
              </a:rPr>
              <a:t>for better vision in low light conditions</a:t>
            </a:r>
            <a:endParaRPr lang="cs-CZ" sz="2400" dirty="0">
              <a:solidFill>
                <a:prstClr val="black"/>
              </a:solidFill>
              <a:latin typeface="+mn-lt"/>
            </a:endParaRPr>
          </a:p>
          <a:p>
            <a:pPr lvl="1" algn="just" eaLnBrk="1" hangingPunct="1">
              <a:spcBef>
                <a:spcPct val="0"/>
              </a:spcBef>
              <a:defRPr/>
            </a:pPr>
            <a:endParaRPr lang="cs-CZ" sz="1100" dirty="0">
              <a:solidFill>
                <a:prstClr val="black"/>
              </a:solidFill>
              <a:latin typeface="+mn-lt"/>
            </a:endParaRPr>
          </a:p>
          <a:p>
            <a:pPr lvl="1" algn="just" eaLnBrk="1" hangingPunct="1">
              <a:spcBef>
                <a:spcPct val="0"/>
              </a:spcBef>
              <a:defRPr/>
            </a:pPr>
            <a:r>
              <a:rPr lang="en-US" sz="2400" dirty="0">
                <a:solidFill>
                  <a:prstClr val="black"/>
                </a:solidFill>
                <a:latin typeface="+mn-lt"/>
              </a:rPr>
              <a:t>High light intensity </a:t>
            </a:r>
            <a:r>
              <a:rPr lang="cs-CZ" sz="2400" dirty="0">
                <a:solidFill>
                  <a:prstClr val="black"/>
                </a:solidFill>
                <a:latin typeface="+mn-lt"/>
              </a:rPr>
              <a:t>=⟩</a:t>
            </a:r>
            <a:r>
              <a:rPr lang="en-US" sz="2400" dirty="0">
                <a:solidFill>
                  <a:prstClr val="black"/>
                </a:solidFill>
                <a:latin typeface="+mn-lt"/>
              </a:rPr>
              <a:t> stress and reduces f</a:t>
            </a:r>
            <a:r>
              <a:rPr lang="cs-CZ" sz="2400" dirty="0" err="1">
                <a:solidFill>
                  <a:prstClr val="black"/>
                </a:solidFill>
                <a:latin typeface="+mn-lt"/>
              </a:rPr>
              <a:t>ee</a:t>
            </a:r>
            <a:r>
              <a:rPr lang="en-US" sz="2400" dirty="0">
                <a:solidFill>
                  <a:prstClr val="black"/>
                </a:solidFill>
                <a:latin typeface="+mn-lt"/>
              </a:rPr>
              <a:t>d turnover</a:t>
            </a:r>
            <a:endParaRPr lang="cs-CZ" sz="2400" dirty="0">
              <a:solidFill>
                <a:prstClr val="black"/>
              </a:solidFill>
              <a:latin typeface="+mn-lt"/>
            </a:endParaRPr>
          </a:p>
          <a:p>
            <a:pPr lvl="1" algn="just" eaLnBrk="1" hangingPunct="1">
              <a:spcBef>
                <a:spcPct val="0"/>
              </a:spcBef>
              <a:defRPr/>
            </a:pPr>
            <a:endParaRPr lang="cs-CZ" sz="1100" dirty="0">
              <a:solidFill>
                <a:prstClr val="black"/>
              </a:solidFill>
              <a:latin typeface="+mn-lt"/>
            </a:endParaRPr>
          </a:p>
          <a:p>
            <a:pPr lvl="1" algn="just" eaLnBrk="1" hangingPunct="1">
              <a:spcBef>
                <a:spcPct val="0"/>
              </a:spcBef>
              <a:defRPr/>
            </a:pPr>
            <a:r>
              <a:rPr lang="en-US" sz="2400" dirty="0">
                <a:solidFill>
                  <a:prstClr val="black"/>
                </a:solidFill>
                <a:latin typeface="+mn-lt"/>
              </a:rPr>
              <a:t>Sensitivity to light increases with fish size</a:t>
            </a:r>
            <a:endParaRPr lang="cs-CZ" sz="2400" dirty="0">
              <a:solidFill>
                <a:prstClr val="black"/>
              </a:solidFill>
              <a:latin typeface="+mn-lt"/>
            </a:endParaRPr>
          </a:p>
          <a:p>
            <a:pPr lvl="1" algn="just" eaLnBrk="1" hangingPunct="1">
              <a:spcBef>
                <a:spcPct val="0"/>
              </a:spcBef>
              <a:defRPr/>
            </a:pPr>
            <a:endParaRPr lang="cs-CZ" sz="1100" dirty="0">
              <a:solidFill>
                <a:prstClr val="black"/>
              </a:solidFill>
              <a:latin typeface="+mn-lt"/>
            </a:endParaRPr>
          </a:p>
          <a:p>
            <a:pPr lvl="1" algn="just" eaLnBrk="1" hangingPunct="1">
              <a:spcBef>
                <a:spcPct val="0"/>
              </a:spcBef>
              <a:defRPr/>
            </a:pPr>
            <a:r>
              <a:rPr lang="en-US" sz="2400" dirty="0">
                <a:solidFill>
                  <a:prstClr val="black"/>
                </a:solidFill>
                <a:latin typeface="+mn-lt"/>
              </a:rPr>
              <a:t>Adult </a:t>
            </a:r>
            <a:r>
              <a:rPr lang="cs-CZ" sz="2400" dirty="0" err="1">
                <a:solidFill>
                  <a:prstClr val="black"/>
                </a:solidFill>
                <a:latin typeface="+mn-lt"/>
              </a:rPr>
              <a:t>pikeperch</a:t>
            </a:r>
            <a:r>
              <a:rPr lang="en-US" sz="2400" dirty="0">
                <a:solidFill>
                  <a:prstClr val="black"/>
                </a:solidFill>
                <a:latin typeface="+mn-lt"/>
              </a:rPr>
              <a:t> prefer low light intensity</a:t>
            </a:r>
            <a:endParaRPr lang="cs-CZ" sz="2400" dirty="0">
              <a:solidFill>
                <a:prstClr val="black"/>
              </a:solidFill>
              <a:latin typeface="+mn-lt"/>
            </a:endParaRPr>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5">
            <a:extLst>
              <a:ext uri="{FF2B5EF4-FFF2-40B4-BE49-F238E27FC236}">
                <a16:creationId xmlns:a16="http://schemas.microsoft.com/office/drawing/2014/main" id="{89129A21-DB52-0946-BE87-E78554AB0027}"/>
              </a:ext>
            </a:extLst>
          </p:cNvPr>
          <p:cNvSpPr>
            <a:spLocks noGrp="1"/>
          </p:cNvSpPr>
          <p:nvPr>
            <p:ph type="sldNum" sz="quarter" idx="12"/>
          </p:nvPr>
        </p:nvSpPr>
        <p:spPr/>
        <p:txBody>
          <a:bodyPr/>
          <a:lstStyle/>
          <a:p>
            <a:pPr>
              <a:defRPr/>
            </a:pPr>
            <a:fld id="{C466BEC8-0E7C-4B91-ABEF-C60D2C457CAA}" type="slidenum">
              <a:rPr lang="cs-CZ" altLang="cs-CZ" smtClean="0"/>
              <a:pPr>
                <a:defRPr/>
              </a:pPr>
              <a:t>20</a:t>
            </a:fld>
            <a:endParaRPr lang="cs-CZ" altLang="cs-CZ"/>
          </a:p>
        </p:txBody>
      </p:sp>
      <p:pic>
        <p:nvPicPr>
          <p:cNvPr id="2" name="Grafik 3">
            <a:extLst>
              <a:ext uri="{FF2B5EF4-FFF2-40B4-BE49-F238E27FC236}">
                <a16:creationId xmlns:a16="http://schemas.microsoft.com/office/drawing/2014/main" id="{577A7869-B591-EE72-46D2-AA2297AFF1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2094" y="2387563"/>
            <a:ext cx="5361440" cy="4319038"/>
          </a:xfrm>
          <a:prstGeom prst="rect">
            <a:avLst/>
          </a:prstGeom>
          <a:noFill/>
          <a:ln>
            <a:noFill/>
          </a:ln>
        </p:spPr>
      </p:pic>
      <p:sp>
        <p:nvSpPr>
          <p:cNvPr id="4" name="Šipka: dolů 3">
            <a:extLst>
              <a:ext uri="{FF2B5EF4-FFF2-40B4-BE49-F238E27FC236}">
                <a16:creationId xmlns:a16="http://schemas.microsoft.com/office/drawing/2014/main" id="{54A7D335-3C9B-2CE7-E2D6-95ABFF6550A7}"/>
              </a:ext>
            </a:extLst>
          </p:cNvPr>
          <p:cNvSpPr/>
          <p:nvPr/>
        </p:nvSpPr>
        <p:spPr>
          <a:xfrm rot="8669776">
            <a:off x="9226709" y="5205569"/>
            <a:ext cx="648072" cy="1366710"/>
          </a:xfrm>
          <a:prstGeom prst="down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39374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cs-CZ" altLang="cs-CZ" dirty="0" err="1">
                <a:latin typeface="Clara Sans" panose="02000503000000020004" pitchFamily="2" charset="0"/>
              </a:rPr>
              <a:t>Rearing</a:t>
            </a:r>
            <a:r>
              <a:rPr lang="cs-CZ" altLang="cs-CZ" dirty="0">
                <a:latin typeface="Clara Sans" panose="02000503000000020004" pitchFamily="2" charset="0"/>
              </a:rPr>
              <a:t> </a:t>
            </a:r>
            <a:r>
              <a:rPr lang="en-US" altLang="cs-CZ" dirty="0">
                <a:latin typeface="Clara Sans" panose="02000503000000020004" pitchFamily="2" charset="0"/>
              </a:rPr>
              <a:t>parameters for effective feeding</a:t>
            </a:r>
            <a:endParaRPr lang="en-GB" altLang="cs-CZ" dirty="0">
              <a:latin typeface="Clara Sans" panose="02000503000000020004" pitchFamily="2" charset="0"/>
            </a:endParaRPr>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5">
            <a:extLst>
              <a:ext uri="{FF2B5EF4-FFF2-40B4-BE49-F238E27FC236}">
                <a16:creationId xmlns:a16="http://schemas.microsoft.com/office/drawing/2014/main" id="{89129A21-DB52-0946-BE87-E78554AB0027}"/>
              </a:ext>
            </a:extLst>
          </p:cNvPr>
          <p:cNvSpPr>
            <a:spLocks noGrp="1"/>
          </p:cNvSpPr>
          <p:nvPr>
            <p:ph type="sldNum" sz="quarter" idx="12"/>
          </p:nvPr>
        </p:nvSpPr>
        <p:spPr/>
        <p:txBody>
          <a:bodyPr/>
          <a:lstStyle/>
          <a:p>
            <a:pPr>
              <a:defRPr/>
            </a:pPr>
            <a:fld id="{C466BEC8-0E7C-4B91-ABEF-C60D2C457CAA}" type="slidenum">
              <a:rPr lang="cs-CZ" altLang="cs-CZ" smtClean="0"/>
              <a:pPr>
                <a:defRPr/>
              </a:pPr>
              <a:t>21</a:t>
            </a:fld>
            <a:endParaRPr lang="cs-CZ" altLang="cs-CZ"/>
          </a:p>
        </p:txBody>
      </p:sp>
      <p:graphicFrame>
        <p:nvGraphicFramePr>
          <p:cNvPr id="7" name="Zástupný obsah 6">
            <a:extLst>
              <a:ext uri="{FF2B5EF4-FFF2-40B4-BE49-F238E27FC236}">
                <a16:creationId xmlns:a16="http://schemas.microsoft.com/office/drawing/2014/main" id="{1C1BA0B9-1CB4-BAF4-7C9A-85916496C865}"/>
              </a:ext>
            </a:extLst>
          </p:cNvPr>
          <p:cNvGraphicFramePr>
            <a:graphicFrameLocks noGrp="1"/>
          </p:cNvGraphicFramePr>
          <p:nvPr>
            <p:ph idx="1"/>
            <p:extLst>
              <p:ext uri="{D42A27DB-BD31-4B8C-83A1-F6EECF244321}">
                <p14:modId xmlns:p14="http://schemas.microsoft.com/office/powerpoint/2010/main" val="434219018"/>
              </p:ext>
            </p:extLst>
          </p:nvPr>
        </p:nvGraphicFramePr>
        <p:xfrm>
          <a:off x="960835" y="2052438"/>
          <a:ext cx="12313367" cy="5040561"/>
        </p:xfrm>
        <a:graphic>
          <a:graphicData uri="http://schemas.openxmlformats.org/drawingml/2006/table">
            <a:tbl>
              <a:tblPr>
                <a:tableStyleId>{8EC20E35-A176-4012-BC5E-935CFFF8708E}</a:tableStyleId>
              </a:tblPr>
              <a:tblGrid>
                <a:gridCol w="2106145">
                  <a:extLst>
                    <a:ext uri="{9D8B030D-6E8A-4147-A177-3AD203B41FA5}">
                      <a16:colId xmlns:a16="http://schemas.microsoft.com/office/drawing/2014/main" val="379299361"/>
                    </a:ext>
                  </a:extLst>
                </a:gridCol>
                <a:gridCol w="2169763">
                  <a:extLst>
                    <a:ext uri="{9D8B030D-6E8A-4147-A177-3AD203B41FA5}">
                      <a16:colId xmlns:a16="http://schemas.microsoft.com/office/drawing/2014/main" val="3670716463"/>
                    </a:ext>
                  </a:extLst>
                </a:gridCol>
                <a:gridCol w="1974849">
                  <a:extLst>
                    <a:ext uri="{9D8B030D-6E8A-4147-A177-3AD203B41FA5}">
                      <a16:colId xmlns:a16="http://schemas.microsoft.com/office/drawing/2014/main" val="1512787710"/>
                    </a:ext>
                  </a:extLst>
                </a:gridCol>
                <a:gridCol w="1958155">
                  <a:extLst>
                    <a:ext uri="{9D8B030D-6E8A-4147-A177-3AD203B41FA5}">
                      <a16:colId xmlns:a16="http://schemas.microsoft.com/office/drawing/2014/main" val="1962125373"/>
                    </a:ext>
                  </a:extLst>
                </a:gridCol>
                <a:gridCol w="4104455">
                  <a:extLst>
                    <a:ext uri="{9D8B030D-6E8A-4147-A177-3AD203B41FA5}">
                      <a16:colId xmlns:a16="http://schemas.microsoft.com/office/drawing/2014/main" val="1196368762"/>
                    </a:ext>
                  </a:extLst>
                </a:gridCol>
              </a:tblGrid>
              <a:tr h="1547507">
                <a:tc>
                  <a:txBody>
                    <a:bodyPr/>
                    <a:lstStyle/>
                    <a:p>
                      <a:pPr algn="ctr">
                        <a:lnSpc>
                          <a:spcPct val="100000"/>
                        </a:lnSpc>
                        <a:spcAft>
                          <a:spcPts val="800"/>
                        </a:spcAft>
                      </a:pPr>
                      <a:r>
                        <a:rPr lang="cs-CZ" sz="3200" dirty="0" err="1">
                          <a:effectLst/>
                        </a:rPr>
                        <a:t>Life</a:t>
                      </a:r>
                      <a:r>
                        <a:rPr lang="cs-CZ" sz="3200" dirty="0">
                          <a:effectLst/>
                        </a:rPr>
                        <a:t> </a:t>
                      </a:r>
                      <a:r>
                        <a:rPr lang="cs-CZ" sz="3200" dirty="0" err="1">
                          <a:effectLst/>
                        </a:rPr>
                        <a:t>stages</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cs-CZ" sz="2800" dirty="0" err="1">
                          <a:effectLst/>
                        </a:rPr>
                        <a:t>Water</a:t>
                      </a:r>
                      <a:r>
                        <a:rPr lang="cs-CZ" sz="2800" dirty="0">
                          <a:effectLst/>
                        </a:rPr>
                        <a:t> </a:t>
                      </a:r>
                      <a:r>
                        <a:rPr lang="cs-CZ" sz="2800" dirty="0" err="1">
                          <a:effectLst/>
                        </a:rPr>
                        <a:t>temperature</a:t>
                      </a:r>
                      <a:endParaRPr lang="cs-CZ" sz="2800" dirty="0">
                        <a:effectLst/>
                      </a:endParaRPr>
                    </a:p>
                    <a:p>
                      <a:pPr algn="ctr">
                        <a:lnSpc>
                          <a:spcPct val="100000"/>
                        </a:lnSpc>
                        <a:spcAft>
                          <a:spcPts val="0"/>
                        </a:spcAft>
                      </a:pPr>
                      <a:r>
                        <a:rPr lang="cs-CZ" sz="2800" dirty="0">
                          <a:effectLst/>
                        </a:rPr>
                        <a:t>(°C)</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cs-CZ" sz="2800" dirty="0" err="1">
                          <a:effectLst/>
                        </a:rPr>
                        <a:t>Light</a:t>
                      </a:r>
                      <a:r>
                        <a:rPr lang="cs-CZ" sz="2800" dirty="0">
                          <a:effectLst/>
                        </a:rPr>
                        <a:t> </a:t>
                      </a:r>
                      <a:r>
                        <a:rPr lang="cs-CZ" sz="2800" dirty="0" err="1">
                          <a:effectLst/>
                        </a:rPr>
                        <a:t>intesity</a:t>
                      </a:r>
                      <a:endParaRPr lang="cs-CZ" sz="2800" dirty="0">
                        <a:effectLst/>
                      </a:endParaRPr>
                    </a:p>
                    <a:p>
                      <a:pPr algn="ctr">
                        <a:lnSpc>
                          <a:spcPct val="100000"/>
                        </a:lnSpc>
                        <a:spcAft>
                          <a:spcPts val="0"/>
                        </a:spcAft>
                      </a:pPr>
                      <a:r>
                        <a:rPr lang="cs-CZ" sz="2800" dirty="0">
                          <a:effectLst/>
                        </a:rPr>
                        <a:t>(lux)</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cs-CZ" sz="2800" dirty="0" err="1">
                          <a:effectLst/>
                        </a:rPr>
                        <a:t>Wavelength</a:t>
                      </a:r>
                      <a:r>
                        <a:rPr lang="cs-CZ" sz="2800" dirty="0">
                          <a:effectLst/>
                        </a:rPr>
                        <a:t> </a:t>
                      </a:r>
                      <a:r>
                        <a:rPr lang="cs-CZ" sz="2800" dirty="0" err="1">
                          <a:effectLst/>
                        </a:rPr>
                        <a:t>of</a:t>
                      </a:r>
                      <a:r>
                        <a:rPr lang="cs-CZ" sz="2800" dirty="0">
                          <a:effectLst/>
                        </a:rPr>
                        <a:t> </a:t>
                      </a:r>
                      <a:r>
                        <a:rPr lang="cs-CZ" sz="2800" dirty="0" err="1">
                          <a:effectLst/>
                        </a:rPr>
                        <a:t>light</a:t>
                      </a:r>
                      <a:r>
                        <a:rPr lang="cs-CZ" sz="2800" dirty="0">
                          <a:effectLst/>
                        </a:rPr>
                        <a:t> (</a:t>
                      </a:r>
                      <a:r>
                        <a:rPr lang="cs-CZ" sz="2800" dirty="0" err="1">
                          <a:effectLst/>
                        </a:rPr>
                        <a:t>nm</a:t>
                      </a:r>
                      <a:r>
                        <a:rPr lang="cs-CZ" sz="2800" dirty="0">
                          <a:effectLst/>
                        </a:rPr>
                        <a:t>)</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en-US" sz="2800" dirty="0">
                          <a:effectLst/>
                        </a:rPr>
                        <a:t>Amount of feed</a:t>
                      </a:r>
                      <a:endParaRPr lang="cs-CZ" sz="2800" dirty="0">
                        <a:effectLst/>
                      </a:endParaRPr>
                    </a:p>
                    <a:p>
                      <a:pPr algn="ctr">
                        <a:lnSpc>
                          <a:spcPct val="100000"/>
                        </a:lnSpc>
                        <a:spcAft>
                          <a:spcPts val="800"/>
                        </a:spcAft>
                      </a:pPr>
                      <a:r>
                        <a:rPr lang="en-US" sz="2800" dirty="0">
                          <a:effectLst/>
                        </a:rPr>
                        <a:t>(% of body weight)</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3974036"/>
                  </a:ext>
                </a:extLst>
              </a:tr>
              <a:tr h="1270168">
                <a:tc>
                  <a:txBody>
                    <a:bodyPr/>
                    <a:lstStyle/>
                    <a:p>
                      <a:pPr algn="ctr">
                        <a:lnSpc>
                          <a:spcPct val="107000"/>
                        </a:lnSpc>
                        <a:spcAft>
                          <a:spcPts val="800"/>
                        </a:spcAft>
                      </a:pPr>
                      <a:r>
                        <a:rPr lang="cs-CZ" sz="3200" dirty="0" err="1">
                          <a:effectLst/>
                        </a:rPr>
                        <a:t>Larvae</a:t>
                      </a:r>
                      <a:r>
                        <a:rPr lang="cs-CZ" sz="3200" dirty="0">
                          <a:effectLst/>
                        </a:rPr>
                        <a:t>, </a:t>
                      </a:r>
                      <a:r>
                        <a:rPr lang="cs-CZ" sz="3200" dirty="0" err="1">
                          <a:effectLst/>
                        </a:rPr>
                        <a:t>fry</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cs-CZ" sz="2800" dirty="0">
                          <a:effectLst/>
                        </a:rPr>
                        <a:t>26 </a:t>
                      </a:r>
                      <a:r>
                        <a:rPr lang="cs-CZ" sz="2800" dirty="0">
                          <a:effectLst/>
                          <a:latin typeface="Calibri" panose="020F0502020204030204" pitchFamily="34" charset="0"/>
                          <a:cs typeface="Calibri" panose="020F0502020204030204" pitchFamily="34" charset="0"/>
                        </a:rPr>
                        <a:t>‒</a:t>
                      </a:r>
                      <a:r>
                        <a:rPr lang="cs-CZ" sz="2800" dirty="0">
                          <a:effectLst/>
                        </a:rPr>
                        <a:t> 30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cs-CZ" sz="2800" dirty="0">
                          <a:effectLst/>
                        </a:rPr>
                        <a:t>10 </a:t>
                      </a:r>
                      <a:r>
                        <a:rPr lang="cs-CZ" sz="2800" dirty="0">
                          <a:effectLst/>
                          <a:latin typeface="Calibri" panose="020F0502020204030204" pitchFamily="34" charset="0"/>
                          <a:cs typeface="Calibri" panose="020F0502020204030204" pitchFamily="34" charset="0"/>
                        </a:rPr>
                        <a:t>‒</a:t>
                      </a:r>
                      <a:r>
                        <a:rPr lang="cs-CZ" sz="2800" dirty="0">
                          <a:effectLst/>
                        </a:rPr>
                        <a:t> 45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cs-CZ" sz="2800">
                          <a:effectLst/>
                        </a:rPr>
                        <a:t>610 </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lnSpc>
                          <a:spcPct val="107000"/>
                        </a:lnSpc>
                        <a:spcAft>
                          <a:spcPts val="800"/>
                        </a:spcAft>
                      </a:pPr>
                      <a:r>
                        <a:rPr lang="cs-CZ" sz="2800" dirty="0">
                          <a:effectLst/>
                        </a:rPr>
                        <a:t>1.5 </a:t>
                      </a:r>
                      <a:r>
                        <a:rPr lang="cs-CZ" sz="2800" dirty="0">
                          <a:effectLst/>
                          <a:latin typeface="Calibri" panose="020F0502020204030204" pitchFamily="34" charset="0"/>
                          <a:cs typeface="Calibri" panose="020F0502020204030204" pitchFamily="34" charset="0"/>
                        </a:rPr>
                        <a:t>‒</a:t>
                      </a:r>
                      <a:r>
                        <a:rPr lang="cs-CZ" sz="2800" dirty="0">
                          <a:effectLst/>
                        </a:rPr>
                        <a:t> 6</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22036165"/>
                  </a:ext>
                </a:extLst>
              </a:tr>
              <a:tr h="1270168">
                <a:tc>
                  <a:txBody>
                    <a:bodyPr/>
                    <a:lstStyle/>
                    <a:p>
                      <a:pPr algn="ctr">
                        <a:lnSpc>
                          <a:spcPct val="107000"/>
                        </a:lnSpc>
                        <a:spcAft>
                          <a:spcPts val="800"/>
                        </a:spcAft>
                      </a:pPr>
                      <a:r>
                        <a:rPr lang="cs-CZ" sz="3200" dirty="0" err="1">
                          <a:effectLst/>
                        </a:rPr>
                        <a:t>Juvenile</a:t>
                      </a:r>
                      <a:r>
                        <a:rPr lang="cs-CZ" sz="3200" dirty="0">
                          <a:effectLst/>
                        </a:rPr>
                        <a:t> (</a:t>
                      </a:r>
                      <a:r>
                        <a:rPr lang="en-US" sz="3200" dirty="0">
                          <a:solidFill>
                            <a:prstClr val="black"/>
                          </a:solidFill>
                        </a:rPr>
                        <a:t>≥84 g</a:t>
                      </a:r>
                      <a:r>
                        <a:rPr lang="cs-CZ" sz="3200" dirty="0">
                          <a:effectLst/>
                        </a:rPr>
                        <a:t>)</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pPr>
                      <a:r>
                        <a:rPr lang="cs-CZ" sz="2800">
                          <a:effectLst/>
                        </a:rPr>
                        <a:t>25</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pPr>
                      <a:r>
                        <a:rPr lang="cs-CZ" sz="2800" dirty="0">
                          <a:effectLst/>
                        </a:rPr>
                        <a:t>1 </a:t>
                      </a:r>
                      <a:r>
                        <a:rPr lang="cs-CZ" sz="2800" dirty="0">
                          <a:effectLst/>
                          <a:latin typeface="Calibri" panose="020F0502020204030204" pitchFamily="34" charset="0"/>
                          <a:cs typeface="Calibri" panose="020F0502020204030204" pitchFamily="34" charset="0"/>
                        </a:rPr>
                        <a:t>‒</a:t>
                      </a:r>
                      <a:r>
                        <a:rPr lang="cs-CZ" sz="2800" dirty="0">
                          <a:effectLst/>
                        </a:rPr>
                        <a:t> 1.2 </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2800">
                          <a:effectLst/>
                        </a:rPr>
                        <a:t>610 </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2800" dirty="0">
                          <a:effectLst/>
                        </a:rPr>
                        <a:t>2</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88099680"/>
                  </a:ext>
                </a:extLst>
              </a:tr>
              <a:tr h="952718">
                <a:tc>
                  <a:txBody>
                    <a:bodyPr/>
                    <a:lstStyle/>
                    <a:p>
                      <a:pPr algn="ctr">
                        <a:lnSpc>
                          <a:spcPct val="107000"/>
                        </a:lnSpc>
                        <a:spcAft>
                          <a:spcPts val="800"/>
                        </a:spcAft>
                      </a:pPr>
                      <a:r>
                        <a:rPr lang="cs-CZ" sz="3200" dirty="0" err="1">
                          <a:effectLst/>
                        </a:rPr>
                        <a:t>Adult</a:t>
                      </a:r>
                      <a:endParaRPr lang="cs-CZ"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lnSpc>
                          <a:spcPct val="107000"/>
                        </a:lnSpc>
                        <a:spcAft>
                          <a:spcPts val="800"/>
                        </a:spcAft>
                      </a:pPr>
                      <a:r>
                        <a:rPr lang="cs-CZ" sz="2800">
                          <a:effectLst/>
                        </a:rPr>
                        <a:t>18.8 </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lnSpc>
                          <a:spcPct val="107000"/>
                        </a:lnSpc>
                        <a:spcAft>
                          <a:spcPts val="800"/>
                        </a:spcAft>
                      </a:pPr>
                      <a:r>
                        <a:rPr lang="cs-CZ" sz="2800">
                          <a:effectLst/>
                        </a:rPr>
                        <a:t>&lt;1 </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2800">
                          <a:effectLst/>
                        </a:rPr>
                        <a:t>610 </a:t>
                      </a:r>
                      <a:endParaRPr lang="cs-CZ"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cs-CZ" sz="2800" dirty="0">
                          <a:effectLst/>
                        </a:rPr>
                        <a:t>1.1 </a:t>
                      </a:r>
                      <a:r>
                        <a:rPr lang="cs-CZ" sz="2800" dirty="0">
                          <a:effectLst/>
                          <a:latin typeface="Calibri" panose="020F0502020204030204" pitchFamily="34" charset="0"/>
                          <a:cs typeface="Calibri" panose="020F0502020204030204" pitchFamily="34" charset="0"/>
                        </a:rPr>
                        <a:t>‒</a:t>
                      </a:r>
                      <a:r>
                        <a:rPr lang="cs-CZ" sz="2800" dirty="0">
                          <a:effectLst/>
                        </a:rPr>
                        <a:t> 1.25</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9421874"/>
                  </a:ext>
                </a:extLst>
              </a:tr>
            </a:tbl>
          </a:graphicData>
        </a:graphic>
      </p:graphicFrame>
    </p:spTree>
    <p:extLst>
      <p:ext uri="{BB962C8B-B14F-4D97-AF65-F5344CB8AC3E}">
        <p14:creationId xmlns:p14="http://schemas.microsoft.com/office/powerpoint/2010/main" val="1702655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eta-analysis: Principles and procedures | The BMJ">
            <a:extLst>
              <a:ext uri="{FF2B5EF4-FFF2-40B4-BE49-F238E27FC236}">
                <a16:creationId xmlns:a16="http://schemas.microsoft.com/office/drawing/2014/main" id="{B2FF3F3C-ED58-29FC-55C3-E5A987314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723" y="1968170"/>
            <a:ext cx="4273203" cy="5593093"/>
          </a:xfrm>
          <a:prstGeom prst="rect">
            <a:avLst/>
          </a:prstGeom>
          <a:noFill/>
          <a:extLst>
            <a:ext uri="{909E8E84-426E-40DD-AFC4-6F175D3DCCD1}">
              <a14:hiddenFill xmlns:a14="http://schemas.microsoft.com/office/drawing/2010/main">
                <a:solidFill>
                  <a:srgbClr val="FFFFFF"/>
                </a:solidFill>
              </a14:hiddenFill>
            </a:ext>
          </a:extLst>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9144719" cy="1174750"/>
          </a:xfrm>
        </p:spPr>
        <p:txBody>
          <a:bodyPr/>
          <a:lstStyle/>
          <a:p>
            <a:pPr>
              <a:defRPr/>
            </a:pPr>
            <a:r>
              <a:rPr lang="cs-CZ" altLang="cs-CZ" dirty="0">
                <a:latin typeface="Clara Sans" panose="02000503000000020004" pitchFamily="2" charset="0"/>
              </a:rPr>
              <a:t>Meta-</a:t>
            </a:r>
            <a:r>
              <a:rPr lang="en-GB" altLang="cs-CZ" dirty="0">
                <a:latin typeface="Clara Sans" panose="02000503000000020004" pitchFamily="2" charset="0"/>
              </a:rPr>
              <a:t>analysis for European percid aquaculture</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2"/>
            <a:ext cx="7056487" cy="4903787"/>
          </a:xfrm>
        </p:spPr>
        <p:txBody>
          <a:bodyPr/>
          <a:lstStyle/>
          <a:p>
            <a:pPr marL="0" indent="0" algn="just" eaLnBrk="1" hangingPunct="1">
              <a:spcBef>
                <a:spcPct val="0"/>
              </a:spcBef>
              <a:buFont typeface="Arial" panose="020B0604020202020204" pitchFamily="34" charset="0"/>
              <a:buNone/>
              <a:defRPr/>
            </a:pPr>
            <a:r>
              <a:rPr lang="cs-CZ" sz="2263" dirty="0">
                <a:solidFill>
                  <a:prstClr val="black"/>
                </a:solidFill>
              </a:rPr>
              <a:t>•</a:t>
            </a:r>
            <a:r>
              <a:rPr lang="en-US" sz="2263" dirty="0">
                <a:solidFill>
                  <a:prstClr val="black"/>
                </a:solidFill>
              </a:rPr>
              <a:t> Meta-analysis of 23 peer-reviewed articles (1996-2023)</a:t>
            </a:r>
            <a:endParaRPr lang="cs-CZ" sz="2263" dirty="0">
              <a:solidFill>
                <a:prstClr val="black"/>
              </a:solidFill>
            </a:endParaRPr>
          </a:p>
          <a:p>
            <a:pPr marL="788987" lvl="1" indent="-285750" algn="just" eaLnBrk="1" hangingPunct="1">
              <a:spcBef>
                <a:spcPct val="0"/>
              </a:spcBef>
              <a:buFont typeface="Calibri" panose="020F0502020204030204" pitchFamily="34" charset="0"/>
              <a:buChar char="‒"/>
              <a:defRPr/>
            </a:pPr>
            <a:r>
              <a:rPr lang="en-US" sz="1763" dirty="0">
                <a:solidFill>
                  <a:prstClr val="black"/>
                </a:solidFill>
              </a:rPr>
              <a:t>Significant effect of crude protein (CP), crude lipid (CL) and crude energy (CE) content on the growth of </a:t>
            </a:r>
            <a:r>
              <a:rPr lang="cs-CZ" sz="1763" dirty="0" err="1">
                <a:solidFill>
                  <a:prstClr val="black"/>
                </a:solidFill>
              </a:rPr>
              <a:t>percids</a:t>
            </a:r>
            <a:endParaRPr lang="cs-CZ" sz="1763" dirty="0">
              <a:solidFill>
                <a:prstClr val="black"/>
              </a:solidFill>
            </a:endParaRPr>
          </a:p>
          <a:p>
            <a:pPr marL="503237" lvl="1" indent="0" algn="just" eaLnBrk="1" hangingPunct="1">
              <a:spcBef>
                <a:spcPct val="0"/>
              </a:spcBef>
              <a:buNone/>
              <a:defRPr/>
            </a:pPr>
            <a:endParaRPr lang="cs-CZ" sz="1763" dirty="0">
              <a:solidFill>
                <a:prstClr val="black"/>
              </a:solidFill>
            </a:endParaRPr>
          </a:p>
          <a:p>
            <a:pPr marL="0" indent="0" algn="just" eaLnBrk="1" hangingPunct="1">
              <a:spcBef>
                <a:spcPct val="0"/>
              </a:spcBef>
              <a:buNone/>
              <a:defRPr/>
            </a:pPr>
            <a:r>
              <a:rPr lang="cs-CZ" sz="2263" dirty="0">
                <a:solidFill>
                  <a:prstClr val="black"/>
                </a:solidFill>
              </a:rPr>
              <a:t>• </a:t>
            </a:r>
            <a:r>
              <a:rPr lang="cs-CZ" sz="2263" dirty="0" err="1">
                <a:solidFill>
                  <a:prstClr val="black"/>
                </a:solidFill>
              </a:rPr>
              <a:t>Optimal</a:t>
            </a:r>
            <a:r>
              <a:rPr lang="cs-CZ" sz="2263" dirty="0">
                <a:solidFill>
                  <a:prstClr val="black"/>
                </a:solidFill>
              </a:rPr>
              <a:t> </a:t>
            </a:r>
            <a:r>
              <a:rPr lang="cs-CZ" sz="2263" dirty="0" err="1">
                <a:solidFill>
                  <a:prstClr val="black"/>
                </a:solidFill>
              </a:rPr>
              <a:t>conditions</a:t>
            </a:r>
            <a:r>
              <a:rPr lang="cs-CZ" sz="2263" dirty="0">
                <a:solidFill>
                  <a:prstClr val="black"/>
                </a:solidFill>
              </a:rPr>
              <a:t> </a:t>
            </a:r>
            <a:r>
              <a:rPr lang="cs-CZ" sz="2263" dirty="0" err="1">
                <a:solidFill>
                  <a:prstClr val="black"/>
                </a:solidFill>
              </a:rPr>
              <a:t>for</a:t>
            </a:r>
            <a:r>
              <a:rPr lang="cs-CZ" sz="2263" dirty="0">
                <a:solidFill>
                  <a:prstClr val="black"/>
                </a:solidFill>
              </a:rPr>
              <a:t> </a:t>
            </a:r>
            <a:r>
              <a:rPr lang="cs-CZ" sz="2263" dirty="0" err="1">
                <a:solidFill>
                  <a:prstClr val="black"/>
                </a:solidFill>
              </a:rPr>
              <a:t>growth</a:t>
            </a:r>
            <a:endParaRPr lang="cs-CZ" sz="2263" dirty="0">
              <a:solidFill>
                <a:prstClr val="black"/>
              </a:solidFill>
            </a:endParaRPr>
          </a:p>
          <a:p>
            <a:pPr marL="503237" lvl="1" indent="0" algn="just" eaLnBrk="1" hangingPunct="1">
              <a:spcBef>
                <a:spcPct val="0"/>
              </a:spcBef>
              <a:buNone/>
              <a:defRPr/>
            </a:pPr>
            <a:r>
              <a:rPr lang="en-US" sz="1763" dirty="0">
                <a:solidFill>
                  <a:prstClr val="black"/>
                </a:solidFill>
              </a:rPr>
              <a:t>Highest thermal growth coefficient (TGC) at</a:t>
            </a:r>
            <a:r>
              <a:rPr lang="cs-CZ" sz="1763" dirty="0">
                <a:solidFill>
                  <a:prstClr val="black"/>
                </a:solidFill>
              </a:rPr>
              <a:t>:</a:t>
            </a:r>
          </a:p>
          <a:p>
            <a:pPr marL="788987" lvl="1" indent="-285750" algn="just" eaLnBrk="1" hangingPunct="1">
              <a:spcBef>
                <a:spcPct val="0"/>
              </a:spcBef>
              <a:buFont typeface="Calibri" panose="020F0502020204030204" pitchFamily="34" charset="0"/>
              <a:buChar char="‒"/>
              <a:defRPr/>
            </a:pPr>
            <a:r>
              <a:rPr lang="en-US" sz="1763" dirty="0">
                <a:solidFill>
                  <a:prstClr val="black"/>
                </a:solidFill>
              </a:rPr>
              <a:t>CP ~54.5% </a:t>
            </a:r>
            <a:endParaRPr lang="cs-CZ" sz="1763" dirty="0">
              <a:solidFill>
                <a:prstClr val="black"/>
              </a:solidFill>
            </a:endParaRPr>
          </a:p>
          <a:p>
            <a:pPr marL="788987" lvl="1" indent="-285750" algn="just" eaLnBrk="1" hangingPunct="1">
              <a:spcBef>
                <a:spcPct val="0"/>
              </a:spcBef>
              <a:buFont typeface="Calibri" panose="020F0502020204030204" pitchFamily="34" charset="0"/>
              <a:buChar char="‒"/>
              <a:defRPr/>
            </a:pPr>
            <a:r>
              <a:rPr lang="en-US" sz="1763" dirty="0">
                <a:solidFill>
                  <a:prstClr val="black"/>
                </a:solidFill>
              </a:rPr>
              <a:t>CE ~4080 kcal kg</a:t>
            </a:r>
            <a:r>
              <a:rPr lang="en-US" sz="1763" baseline="30000" dirty="0">
                <a:solidFill>
                  <a:prstClr val="black"/>
                </a:solidFill>
              </a:rPr>
              <a:t>-1</a:t>
            </a:r>
            <a:endParaRPr lang="cs-CZ" sz="1763" baseline="30000" dirty="0">
              <a:solidFill>
                <a:prstClr val="black"/>
              </a:solidFill>
            </a:endParaRPr>
          </a:p>
          <a:p>
            <a:pPr marL="788987" lvl="1" indent="-285750" algn="just" eaLnBrk="1" hangingPunct="1">
              <a:spcBef>
                <a:spcPct val="0"/>
              </a:spcBef>
              <a:defRPr/>
            </a:pPr>
            <a:r>
              <a:rPr lang="en-US" sz="1763" dirty="0">
                <a:solidFill>
                  <a:prstClr val="black"/>
                </a:solidFill>
              </a:rPr>
              <a:t>CL level of 15.0-15.5% maximizes TGC and specific growth rate (SGR)</a:t>
            </a:r>
            <a:endParaRPr lang="cs-CZ" sz="1763" dirty="0">
              <a:solidFill>
                <a:prstClr val="black"/>
              </a:solidFill>
            </a:endParaRPr>
          </a:p>
          <a:p>
            <a:pPr marL="503237" lvl="1" indent="0" algn="just" eaLnBrk="1" hangingPunct="1">
              <a:spcBef>
                <a:spcPct val="0"/>
              </a:spcBef>
              <a:buNone/>
              <a:defRPr/>
            </a:pPr>
            <a:endParaRPr lang="cs-CZ" sz="1763" dirty="0">
              <a:solidFill>
                <a:prstClr val="black"/>
              </a:solidFill>
            </a:endParaRPr>
          </a:p>
          <a:p>
            <a:pPr marL="0" indent="0" algn="just" eaLnBrk="1" hangingPunct="1">
              <a:spcBef>
                <a:spcPct val="0"/>
              </a:spcBef>
              <a:buNone/>
              <a:defRPr/>
            </a:pPr>
            <a:r>
              <a:rPr lang="cs-CZ" sz="2263" dirty="0">
                <a:solidFill>
                  <a:prstClr val="black"/>
                </a:solidFill>
              </a:rPr>
              <a:t>• </a:t>
            </a:r>
            <a:r>
              <a:rPr lang="cs-CZ" sz="2263" dirty="0" err="1">
                <a:solidFill>
                  <a:prstClr val="black"/>
                </a:solidFill>
              </a:rPr>
              <a:t>Further</a:t>
            </a:r>
            <a:r>
              <a:rPr lang="cs-CZ" sz="2263" dirty="0">
                <a:solidFill>
                  <a:prstClr val="black"/>
                </a:solidFill>
              </a:rPr>
              <a:t> </a:t>
            </a:r>
            <a:r>
              <a:rPr lang="cs-CZ" sz="2263" dirty="0" err="1">
                <a:solidFill>
                  <a:prstClr val="black"/>
                </a:solidFill>
              </a:rPr>
              <a:t>findings</a:t>
            </a:r>
            <a:endParaRPr lang="cs-CZ" sz="2263" dirty="0">
              <a:solidFill>
                <a:prstClr val="black"/>
              </a:solidFill>
            </a:endParaRPr>
          </a:p>
          <a:p>
            <a:pPr marL="788987" lvl="1" indent="-285750" algn="just" eaLnBrk="1" hangingPunct="1">
              <a:spcBef>
                <a:spcPct val="0"/>
              </a:spcBef>
              <a:buFont typeface="Calibri" panose="020F0502020204030204" pitchFamily="34" charset="0"/>
              <a:buChar char="‒"/>
              <a:defRPr/>
            </a:pPr>
            <a:r>
              <a:rPr lang="cs-CZ" sz="1763" dirty="0" err="1">
                <a:solidFill>
                  <a:prstClr val="black"/>
                </a:solidFill>
              </a:rPr>
              <a:t>Unclear</a:t>
            </a:r>
            <a:r>
              <a:rPr lang="cs-CZ" sz="1763" dirty="0">
                <a:solidFill>
                  <a:prstClr val="black"/>
                </a:solidFill>
              </a:rPr>
              <a:t> maximum </a:t>
            </a:r>
            <a:r>
              <a:rPr lang="cs-CZ" sz="1763" dirty="0" err="1">
                <a:solidFill>
                  <a:prstClr val="black"/>
                </a:solidFill>
              </a:rPr>
              <a:t>for</a:t>
            </a:r>
            <a:r>
              <a:rPr lang="cs-CZ" sz="1763" dirty="0">
                <a:solidFill>
                  <a:prstClr val="black"/>
                </a:solidFill>
              </a:rPr>
              <a:t> CE and non-</a:t>
            </a:r>
            <a:r>
              <a:rPr lang="cs-CZ" sz="1763" dirty="0" err="1">
                <a:solidFill>
                  <a:prstClr val="black"/>
                </a:solidFill>
              </a:rPr>
              <a:t>nitrogen</a:t>
            </a:r>
            <a:r>
              <a:rPr lang="cs-CZ" sz="1763" dirty="0">
                <a:solidFill>
                  <a:prstClr val="black"/>
                </a:solidFill>
              </a:rPr>
              <a:t> free </a:t>
            </a:r>
            <a:r>
              <a:rPr lang="cs-CZ" sz="1763" dirty="0" err="1">
                <a:solidFill>
                  <a:prstClr val="black"/>
                </a:solidFill>
              </a:rPr>
              <a:t>extracts</a:t>
            </a:r>
            <a:r>
              <a:rPr lang="cs-CZ" sz="1763" dirty="0">
                <a:solidFill>
                  <a:prstClr val="black"/>
                </a:solidFill>
              </a:rPr>
              <a:t> (NFE) </a:t>
            </a:r>
            <a:r>
              <a:rPr lang="cs-CZ" sz="1763" dirty="0" err="1">
                <a:solidFill>
                  <a:prstClr val="black"/>
                </a:solidFill>
              </a:rPr>
              <a:t>content</a:t>
            </a:r>
            <a:r>
              <a:rPr lang="cs-CZ" sz="1763" dirty="0">
                <a:solidFill>
                  <a:prstClr val="black"/>
                </a:solidFill>
              </a:rPr>
              <a:t> </a:t>
            </a:r>
            <a:r>
              <a:rPr lang="cs-CZ" sz="1763" dirty="0" err="1">
                <a:solidFill>
                  <a:prstClr val="black"/>
                </a:solidFill>
              </a:rPr>
              <a:t>for</a:t>
            </a:r>
            <a:r>
              <a:rPr lang="cs-CZ" sz="1763" dirty="0">
                <a:solidFill>
                  <a:prstClr val="black"/>
                </a:solidFill>
              </a:rPr>
              <a:t> SGR</a:t>
            </a:r>
          </a:p>
          <a:p>
            <a:pPr marL="788987" lvl="1" indent="-285750" algn="just" eaLnBrk="1" hangingPunct="1">
              <a:spcBef>
                <a:spcPct val="0"/>
              </a:spcBef>
              <a:buFont typeface="Calibri" panose="020F0502020204030204" pitchFamily="34" charset="0"/>
              <a:buChar char="‒"/>
              <a:defRPr/>
            </a:pPr>
            <a:r>
              <a:rPr lang="cs-CZ" sz="1763" dirty="0">
                <a:solidFill>
                  <a:prstClr val="black"/>
                </a:solidFill>
              </a:rPr>
              <a:t>Minimum SGR </a:t>
            </a:r>
            <a:r>
              <a:rPr lang="cs-CZ" sz="1763" dirty="0" err="1">
                <a:solidFill>
                  <a:prstClr val="black"/>
                </a:solidFill>
              </a:rPr>
              <a:t>around</a:t>
            </a:r>
            <a:r>
              <a:rPr lang="cs-CZ" sz="1763" dirty="0">
                <a:solidFill>
                  <a:prstClr val="black"/>
                </a:solidFill>
              </a:rPr>
              <a:t> 19% </a:t>
            </a:r>
            <a:r>
              <a:rPr lang="cs-CZ" sz="1763" dirty="0" err="1">
                <a:solidFill>
                  <a:prstClr val="black"/>
                </a:solidFill>
              </a:rPr>
              <a:t>for</a:t>
            </a:r>
            <a:r>
              <a:rPr lang="cs-CZ" sz="1763" dirty="0">
                <a:solidFill>
                  <a:prstClr val="black"/>
                </a:solidFill>
              </a:rPr>
              <a:t> NFE</a:t>
            </a:r>
          </a:p>
          <a:p>
            <a:pPr marL="788987" lvl="1" indent="-285750" algn="just" eaLnBrk="1" hangingPunct="1">
              <a:spcBef>
                <a:spcPct val="0"/>
              </a:spcBef>
              <a:buFont typeface="Calibri" panose="020F0502020204030204" pitchFamily="34" charset="0"/>
              <a:buChar char="‒"/>
              <a:defRPr/>
            </a:pPr>
            <a:r>
              <a:rPr lang="cs-CZ" sz="1763" dirty="0" err="1">
                <a:solidFill>
                  <a:prstClr val="black"/>
                </a:solidFill>
              </a:rPr>
              <a:t>Two</a:t>
            </a:r>
            <a:r>
              <a:rPr lang="cs-CZ" sz="1763" dirty="0">
                <a:solidFill>
                  <a:prstClr val="black"/>
                </a:solidFill>
              </a:rPr>
              <a:t> </a:t>
            </a:r>
            <a:r>
              <a:rPr lang="cs-CZ" sz="1763" dirty="0" err="1">
                <a:solidFill>
                  <a:prstClr val="black"/>
                </a:solidFill>
              </a:rPr>
              <a:t>local</a:t>
            </a:r>
            <a:r>
              <a:rPr lang="cs-CZ" sz="1763" dirty="0">
                <a:solidFill>
                  <a:prstClr val="black"/>
                </a:solidFill>
              </a:rPr>
              <a:t> maxima </a:t>
            </a:r>
            <a:r>
              <a:rPr lang="cs-CZ" sz="1763" dirty="0" err="1">
                <a:solidFill>
                  <a:prstClr val="black"/>
                </a:solidFill>
              </a:rPr>
              <a:t>for</a:t>
            </a:r>
            <a:r>
              <a:rPr lang="cs-CZ" sz="1763" dirty="0">
                <a:solidFill>
                  <a:prstClr val="black"/>
                </a:solidFill>
              </a:rPr>
              <a:t> SGR </a:t>
            </a:r>
            <a:r>
              <a:rPr lang="cs-CZ" sz="1763" dirty="0" err="1">
                <a:solidFill>
                  <a:prstClr val="black"/>
                </a:solidFill>
              </a:rPr>
              <a:t>at</a:t>
            </a:r>
            <a:r>
              <a:rPr lang="cs-CZ" sz="1763" dirty="0">
                <a:solidFill>
                  <a:prstClr val="black"/>
                </a:solidFill>
              </a:rPr>
              <a:t> a </a:t>
            </a:r>
            <a:r>
              <a:rPr lang="cs-CZ" sz="1763" dirty="0" err="1">
                <a:solidFill>
                  <a:prstClr val="black"/>
                </a:solidFill>
              </a:rPr>
              <a:t>coarse</a:t>
            </a:r>
            <a:r>
              <a:rPr lang="cs-CZ" sz="1763" dirty="0">
                <a:solidFill>
                  <a:prstClr val="black"/>
                </a:solidFill>
              </a:rPr>
              <a:t> </a:t>
            </a:r>
            <a:r>
              <a:rPr lang="cs-CZ" sz="1763" dirty="0" err="1">
                <a:solidFill>
                  <a:prstClr val="black"/>
                </a:solidFill>
              </a:rPr>
              <a:t>ash</a:t>
            </a:r>
            <a:r>
              <a:rPr lang="cs-CZ" sz="1763" dirty="0">
                <a:solidFill>
                  <a:prstClr val="black"/>
                </a:solidFill>
              </a:rPr>
              <a:t> (CA) </a:t>
            </a:r>
            <a:r>
              <a:rPr lang="cs-CZ" sz="1763" dirty="0" err="1">
                <a:solidFill>
                  <a:prstClr val="black"/>
                </a:solidFill>
              </a:rPr>
              <a:t>content</a:t>
            </a:r>
            <a:r>
              <a:rPr lang="cs-CZ" sz="1763" dirty="0">
                <a:solidFill>
                  <a:prstClr val="black"/>
                </a:solidFill>
              </a:rPr>
              <a:t> </a:t>
            </a:r>
            <a:r>
              <a:rPr lang="cs-CZ" sz="1763" dirty="0" err="1">
                <a:solidFill>
                  <a:prstClr val="black"/>
                </a:solidFill>
              </a:rPr>
              <a:t>of</a:t>
            </a:r>
            <a:r>
              <a:rPr lang="cs-CZ" sz="1763" dirty="0">
                <a:solidFill>
                  <a:prstClr val="black"/>
                </a:solidFill>
              </a:rPr>
              <a:t> 9-12%</a:t>
            </a:r>
          </a:p>
        </p:txBody>
      </p:sp>
      <p:sp>
        <p:nvSpPr>
          <p:cNvPr id="4" name="Zástupný symbol pro číslo snímku 3">
            <a:extLst>
              <a:ext uri="{FF2B5EF4-FFF2-40B4-BE49-F238E27FC236}">
                <a16:creationId xmlns:a16="http://schemas.microsoft.com/office/drawing/2014/main" id="{0E52DBDE-E19F-D610-E94D-7792684FE70C}"/>
              </a:ext>
            </a:extLst>
          </p:cNvPr>
          <p:cNvSpPr>
            <a:spLocks noGrp="1"/>
          </p:cNvSpPr>
          <p:nvPr>
            <p:ph type="sldNum" sz="quarter" idx="12"/>
          </p:nvPr>
        </p:nvSpPr>
        <p:spPr/>
        <p:txBody>
          <a:bodyPr/>
          <a:lstStyle/>
          <a:p>
            <a:pPr>
              <a:defRPr/>
            </a:pPr>
            <a:fld id="{C466BEC8-0E7C-4B91-ABEF-C60D2C457CAA}" type="slidenum">
              <a:rPr lang="cs-CZ" altLang="cs-CZ" smtClean="0"/>
              <a:pPr>
                <a:defRPr/>
              </a:pPr>
              <a:t>22</a:t>
            </a:fld>
            <a:endParaRPr lang="cs-CZ" altLang="cs-CZ"/>
          </a:p>
        </p:txBody>
      </p:sp>
      <p:pic>
        <p:nvPicPr>
          <p:cNvPr id="2" name="Picture 18">
            <a:extLst>
              <a:ext uri="{FF2B5EF4-FFF2-40B4-BE49-F238E27FC236}">
                <a16:creationId xmlns:a16="http://schemas.microsoft.com/office/drawing/2014/main" id="{87A67809-1F94-009E-89B8-899732777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048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55264889">
            <a:extLst>
              <a:ext uri="{FF2B5EF4-FFF2-40B4-BE49-F238E27FC236}">
                <a16:creationId xmlns:a16="http://schemas.microsoft.com/office/drawing/2014/main" id="{6EEE258D-631A-12A4-81AF-7B56891E7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89" y="2053587"/>
            <a:ext cx="6443693" cy="5154955"/>
          </a:xfrm>
          <a:prstGeom prst="rect">
            <a:avLst/>
          </a:prstGeom>
          <a:noFill/>
        </p:spPr>
      </p:pic>
      <p:sp>
        <p:nvSpPr>
          <p:cNvPr id="2" name="Zástupný symbol pro číslo snímku 1">
            <a:extLst>
              <a:ext uri="{FF2B5EF4-FFF2-40B4-BE49-F238E27FC236}">
                <a16:creationId xmlns:a16="http://schemas.microsoft.com/office/drawing/2014/main" id="{DF5790D2-5362-152E-B916-E38FF14C89BD}"/>
              </a:ext>
            </a:extLst>
          </p:cNvPr>
          <p:cNvSpPr>
            <a:spLocks noGrp="1"/>
          </p:cNvSpPr>
          <p:nvPr>
            <p:ph type="sldNum" sz="quarter" idx="12"/>
          </p:nvPr>
        </p:nvSpPr>
        <p:spPr>
          <a:xfrm>
            <a:off x="9632950" y="7008813"/>
            <a:ext cx="3136900" cy="401637"/>
          </a:xfrm>
        </p:spPr>
        <p:txBody>
          <a:bodyPr wrap="square" anchor="ctr">
            <a:normAutofit/>
          </a:bodyPr>
          <a:lstStyle/>
          <a:p>
            <a:pPr>
              <a:spcAft>
                <a:spcPts val="600"/>
              </a:spcAft>
              <a:defRPr/>
            </a:pPr>
            <a:fld id="{35974C84-6E0A-4E63-B8B4-907A1FDBB326}" type="slidenum">
              <a:rPr lang="cs-CZ" altLang="cs-CZ" smtClean="0"/>
              <a:pPr>
                <a:spcAft>
                  <a:spcPts val="600"/>
                </a:spcAft>
                <a:defRPr/>
              </a:pPr>
              <a:t>23</a:t>
            </a:fld>
            <a:endParaRPr lang="cs-CZ" altLang="cs-CZ"/>
          </a:p>
        </p:txBody>
      </p:sp>
      <p:graphicFrame>
        <p:nvGraphicFramePr>
          <p:cNvPr id="3" name="Tabulka 2">
            <a:extLst>
              <a:ext uri="{FF2B5EF4-FFF2-40B4-BE49-F238E27FC236}">
                <a16:creationId xmlns:a16="http://schemas.microsoft.com/office/drawing/2014/main" id="{BAEB66CE-CE89-4F04-EA32-0487F80808E1}"/>
              </a:ext>
            </a:extLst>
          </p:cNvPr>
          <p:cNvGraphicFramePr>
            <a:graphicFrameLocks noGrp="1"/>
          </p:cNvGraphicFramePr>
          <p:nvPr>
            <p:extLst>
              <p:ext uri="{D42A27DB-BD31-4B8C-83A1-F6EECF244321}">
                <p14:modId xmlns:p14="http://schemas.microsoft.com/office/powerpoint/2010/main" val="2067834202"/>
              </p:ext>
            </p:extLst>
          </p:nvPr>
        </p:nvGraphicFramePr>
        <p:xfrm>
          <a:off x="7627273" y="2218585"/>
          <a:ext cx="5652499" cy="5060408"/>
        </p:xfrm>
        <a:graphic>
          <a:graphicData uri="http://schemas.openxmlformats.org/drawingml/2006/table">
            <a:tbl>
              <a:tblPr firstRow="1" firstCol="1" bandRow="1">
                <a:tableStyleId>{2D5ABB26-0587-4C30-8999-92F81FD0307C}</a:tableStyleId>
              </a:tblPr>
              <a:tblGrid>
                <a:gridCol w="2664975">
                  <a:extLst>
                    <a:ext uri="{9D8B030D-6E8A-4147-A177-3AD203B41FA5}">
                      <a16:colId xmlns:a16="http://schemas.microsoft.com/office/drawing/2014/main" val="2410360538"/>
                    </a:ext>
                  </a:extLst>
                </a:gridCol>
                <a:gridCol w="2987524">
                  <a:extLst>
                    <a:ext uri="{9D8B030D-6E8A-4147-A177-3AD203B41FA5}">
                      <a16:colId xmlns:a16="http://schemas.microsoft.com/office/drawing/2014/main" val="81860471"/>
                    </a:ext>
                  </a:extLst>
                </a:gridCol>
              </a:tblGrid>
              <a:tr h="991331">
                <a:tc>
                  <a:txBody>
                    <a:bodyPr/>
                    <a:lstStyle/>
                    <a:p>
                      <a:pPr algn="ctr">
                        <a:lnSpc>
                          <a:spcPct val="115000"/>
                        </a:lnSpc>
                        <a:spcBef>
                          <a:spcPts val="1200"/>
                        </a:spcBef>
                      </a:pPr>
                      <a:r>
                        <a:rPr lang="en-US" sz="2000" dirty="0">
                          <a:effectLst/>
                        </a:rPr>
                        <a:t>Essential amino acid (EAA)</a:t>
                      </a:r>
                      <a:endParaRPr lang="cs-CZ" sz="2100" dirty="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1200"/>
                        </a:spcBef>
                      </a:pPr>
                      <a:r>
                        <a:rPr lang="en-US" sz="2000" dirty="0">
                          <a:effectLst/>
                        </a:rPr>
                        <a:t>Requirement</a:t>
                      </a:r>
                      <a:endParaRPr lang="cs-CZ" sz="2100" dirty="0">
                        <a:effectLst/>
                      </a:endParaRPr>
                    </a:p>
                    <a:p>
                      <a:pPr algn="ctr">
                        <a:lnSpc>
                          <a:spcPct val="115000"/>
                        </a:lnSpc>
                        <a:spcBef>
                          <a:spcPts val="1200"/>
                        </a:spcBef>
                      </a:pPr>
                      <a:r>
                        <a:rPr lang="en-US" sz="2000" dirty="0">
                          <a:effectLst/>
                        </a:rPr>
                        <a:t>(mg g</a:t>
                      </a:r>
                      <a:r>
                        <a:rPr lang="en-US" sz="2000" baseline="30000" dirty="0">
                          <a:effectLst/>
                        </a:rPr>
                        <a:t>-1</a:t>
                      </a:r>
                      <a:r>
                        <a:rPr lang="en-US" sz="2000" dirty="0">
                          <a:effectLst/>
                        </a:rPr>
                        <a:t> protein)</a:t>
                      </a:r>
                      <a:endParaRPr lang="cs-CZ" sz="2100" dirty="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4818399"/>
                  </a:ext>
                </a:extLst>
              </a:tr>
              <a:tr h="378262">
                <a:tc>
                  <a:txBody>
                    <a:bodyPr/>
                    <a:lstStyle/>
                    <a:p>
                      <a:pPr algn="ctr">
                        <a:lnSpc>
                          <a:spcPct val="115000"/>
                        </a:lnSpc>
                        <a:spcBef>
                          <a:spcPts val="1200"/>
                        </a:spcBef>
                      </a:pPr>
                      <a:r>
                        <a:rPr lang="en-US" sz="2000">
                          <a:effectLst/>
                        </a:rPr>
                        <a:t>Arginine</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Bef>
                          <a:spcPts val="1200"/>
                        </a:spcBef>
                      </a:pPr>
                      <a:r>
                        <a:rPr lang="en-US" sz="2000">
                          <a:effectLst/>
                        </a:rPr>
                        <a:t>67.86</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74585889"/>
                  </a:ext>
                </a:extLst>
              </a:tr>
              <a:tr h="378262">
                <a:tc>
                  <a:txBody>
                    <a:bodyPr/>
                    <a:lstStyle/>
                    <a:p>
                      <a:pPr algn="ctr">
                        <a:lnSpc>
                          <a:spcPct val="115000"/>
                        </a:lnSpc>
                        <a:spcBef>
                          <a:spcPts val="1200"/>
                        </a:spcBef>
                      </a:pPr>
                      <a:r>
                        <a:rPr lang="en-US" sz="2000">
                          <a:effectLst/>
                        </a:rPr>
                        <a:t>Histidine</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tc>
                  <a:txBody>
                    <a:bodyPr/>
                    <a:lstStyle/>
                    <a:p>
                      <a:pPr algn="ctr">
                        <a:lnSpc>
                          <a:spcPct val="115000"/>
                        </a:lnSpc>
                        <a:spcBef>
                          <a:spcPts val="1200"/>
                        </a:spcBef>
                      </a:pPr>
                      <a:r>
                        <a:rPr lang="en-US" sz="2000">
                          <a:effectLst/>
                        </a:rPr>
                        <a:t>41.51</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extLst>
                  <a:ext uri="{0D108BD9-81ED-4DB2-BD59-A6C34878D82A}">
                    <a16:rowId xmlns:a16="http://schemas.microsoft.com/office/drawing/2014/main" val="3396469386"/>
                  </a:ext>
                </a:extLst>
              </a:tr>
              <a:tr h="378262">
                <a:tc>
                  <a:txBody>
                    <a:bodyPr/>
                    <a:lstStyle/>
                    <a:p>
                      <a:pPr algn="ctr">
                        <a:lnSpc>
                          <a:spcPct val="115000"/>
                        </a:lnSpc>
                        <a:spcBef>
                          <a:spcPts val="1200"/>
                        </a:spcBef>
                      </a:pPr>
                      <a:r>
                        <a:rPr lang="en-US" sz="2000" b="1" dirty="0">
                          <a:solidFill>
                            <a:srgbClr val="FF0000"/>
                          </a:solidFill>
                          <a:effectLst/>
                        </a:rPr>
                        <a:t>Lysine</a:t>
                      </a:r>
                      <a:endParaRPr lang="cs-CZ" sz="2100" b="1" dirty="0">
                        <a:solidFill>
                          <a:srgbClr val="FF0000"/>
                        </a:solidFill>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tc>
                  <a:txBody>
                    <a:bodyPr/>
                    <a:lstStyle/>
                    <a:p>
                      <a:pPr algn="ctr">
                        <a:lnSpc>
                          <a:spcPct val="115000"/>
                        </a:lnSpc>
                        <a:spcBef>
                          <a:spcPts val="1200"/>
                        </a:spcBef>
                      </a:pPr>
                      <a:r>
                        <a:rPr lang="en-US" sz="2000" b="1" dirty="0">
                          <a:solidFill>
                            <a:srgbClr val="FF0000"/>
                          </a:solidFill>
                          <a:effectLst/>
                        </a:rPr>
                        <a:t>93.55</a:t>
                      </a:r>
                      <a:endParaRPr lang="cs-CZ" sz="2100" b="1" dirty="0">
                        <a:solidFill>
                          <a:srgbClr val="FF0000"/>
                        </a:solidFill>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extLst>
                  <a:ext uri="{0D108BD9-81ED-4DB2-BD59-A6C34878D82A}">
                    <a16:rowId xmlns:a16="http://schemas.microsoft.com/office/drawing/2014/main" val="3556635594"/>
                  </a:ext>
                </a:extLst>
              </a:tr>
              <a:tr h="378262">
                <a:tc>
                  <a:txBody>
                    <a:bodyPr/>
                    <a:lstStyle/>
                    <a:p>
                      <a:pPr algn="ctr">
                        <a:lnSpc>
                          <a:spcPct val="115000"/>
                        </a:lnSpc>
                        <a:spcBef>
                          <a:spcPts val="1200"/>
                        </a:spcBef>
                      </a:pPr>
                      <a:r>
                        <a:rPr lang="en-US" sz="2000">
                          <a:effectLst/>
                        </a:rPr>
                        <a:t>Isoleucine</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tc>
                  <a:txBody>
                    <a:bodyPr/>
                    <a:lstStyle/>
                    <a:p>
                      <a:pPr algn="ctr">
                        <a:lnSpc>
                          <a:spcPct val="115000"/>
                        </a:lnSpc>
                        <a:spcBef>
                          <a:spcPts val="1200"/>
                        </a:spcBef>
                      </a:pPr>
                      <a:r>
                        <a:rPr lang="en-US" sz="2000">
                          <a:effectLst/>
                        </a:rPr>
                        <a:t>55.14</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extLst>
                  <a:ext uri="{0D108BD9-81ED-4DB2-BD59-A6C34878D82A}">
                    <a16:rowId xmlns:a16="http://schemas.microsoft.com/office/drawing/2014/main" val="513030327"/>
                  </a:ext>
                </a:extLst>
              </a:tr>
              <a:tr h="378262">
                <a:tc>
                  <a:txBody>
                    <a:bodyPr/>
                    <a:lstStyle/>
                    <a:p>
                      <a:pPr algn="ctr">
                        <a:lnSpc>
                          <a:spcPct val="115000"/>
                        </a:lnSpc>
                        <a:spcBef>
                          <a:spcPts val="1200"/>
                        </a:spcBef>
                      </a:pPr>
                      <a:r>
                        <a:rPr lang="en-US" sz="2000">
                          <a:effectLst/>
                        </a:rPr>
                        <a:t>Leucine</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tc>
                  <a:txBody>
                    <a:bodyPr/>
                    <a:lstStyle/>
                    <a:p>
                      <a:pPr algn="ctr">
                        <a:lnSpc>
                          <a:spcPct val="115000"/>
                        </a:lnSpc>
                        <a:spcBef>
                          <a:spcPts val="1200"/>
                        </a:spcBef>
                      </a:pPr>
                      <a:r>
                        <a:rPr lang="en-US" sz="2000" dirty="0">
                          <a:effectLst/>
                        </a:rPr>
                        <a:t>79.22</a:t>
                      </a:r>
                      <a:endParaRPr lang="cs-CZ" sz="2100" dirty="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extLst>
                  <a:ext uri="{0D108BD9-81ED-4DB2-BD59-A6C34878D82A}">
                    <a16:rowId xmlns:a16="http://schemas.microsoft.com/office/drawing/2014/main" val="4214448809"/>
                  </a:ext>
                </a:extLst>
              </a:tr>
              <a:tr h="378262">
                <a:tc>
                  <a:txBody>
                    <a:bodyPr/>
                    <a:lstStyle/>
                    <a:p>
                      <a:pPr algn="ctr">
                        <a:lnSpc>
                          <a:spcPct val="115000"/>
                        </a:lnSpc>
                        <a:spcBef>
                          <a:spcPts val="1200"/>
                        </a:spcBef>
                      </a:pPr>
                      <a:r>
                        <a:rPr lang="en-US" sz="2000" b="1">
                          <a:solidFill>
                            <a:srgbClr val="FF0000"/>
                          </a:solidFill>
                          <a:effectLst/>
                        </a:rPr>
                        <a:t>Methionine</a:t>
                      </a:r>
                      <a:endParaRPr lang="cs-CZ" sz="2100" b="1">
                        <a:solidFill>
                          <a:srgbClr val="FF0000"/>
                        </a:solidFill>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tc>
                  <a:txBody>
                    <a:bodyPr/>
                    <a:lstStyle/>
                    <a:p>
                      <a:pPr algn="ctr">
                        <a:lnSpc>
                          <a:spcPct val="115000"/>
                        </a:lnSpc>
                        <a:spcBef>
                          <a:spcPts val="1200"/>
                        </a:spcBef>
                      </a:pPr>
                      <a:r>
                        <a:rPr lang="en-US" sz="2000" b="1" dirty="0">
                          <a:solidFill>
                            <a:srgbClr val="FF0000"/>
                          </a:solidFill>
                          <a:effectLst/>
                        </a:rPr>
                        <a:t>39.40</a:t>
                      </a:r>
                      <a:endParaRPr lang="cs-CZ" sz="2100" b="1" dirty="0">
                        <a:solidFill>
                          <a:srgbClr val="FF0000"/>
                        </a:solidFill>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extLst>
                  <a:ext uri="{0D108BD9-81ED-4DB2-BD59-A6C34878D82A}">
                    <a16:rowId xmlns:a16="http://schemas.microsoft.com/office/drawing/2014/main" val="898386167"/>
                  </a:ext>
                </a:extLst>
              </a:tr>
              <a:tr h="378262">
                <a:tc>
                  <a:txBody>
                    <a:bodyPr/>
                    <a:lstStyle/>
                    <a:p>
                      <a:pPr algn="ctr">
                        <a:lnSpc>
                          <a:spcPct val="115000"/>
                        </a:lnSpc>
                        <a:spcBef>
                          <a:spcPts val="1200"/>
                        </a:spcBef>
                      </a:pPr>
                      <a:r>
                        <a:rPr lang="en-US" sz="2000">
                          <a:effectLst/>
                        </a:rPr>
                        <a:t>Phenylalanine</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tc>
                  <a:txBody>
                    <a:bodyPr/>
                    <a:lstStyle/>
                    <a:p>
                      <a:pPr algn="ctr">
                        <a:lnSpc>
                          <a:spcPct val="115000"/>
                        </a:lnSpc>
                        <a:spcBef>
                          <a:spcPts val="1200"/>
                        </a:spcBef>
                      </a:pPr>
                      <a:r>
                        <a:rPr lang="en-US" sz="2000">
                          <a:effectLst/>
                        </a:rPr>
                        <a:t>51.22</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extLst>
                  <a:ext uri="{0D108BD9-81ED-4DB2-BD59-A6C34878D82A}">
                    <a16:rowId xmlns:a16="http://schemas.microsoft.com/office/drawing/2014/main" val="2836007110"/>
                  </a:ext>
                </a:extLst>
              </a:tr>
              <a:tr h="378262">
                <a:tc>
                  <a:txBody>
                    <a:bodyPr/>
                    <a:lstStyle/>
                    <a:p>
                      <a:pPr algn="ctr">
                        <a:lnSpc>
                          <a:spcPct val="115000"/>
                        </a:lnSpc>
                        <a:spcBef>
                          <a:spcPts val="1200"/>
                        </a:spcBef>
                      </a:pPr>
                      <a:r>
                        <a:rPr lang="en-US" sz="2000">
                          <a:effectLst/>
                        </a:rPr>
                        <a:t>Threonine</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tc>
                  <a:txBody>
                    <a:bodyPr/>
                    <a:lstStyle/>
                    <a:p>
                      <a:pPr algn="ctr">
                        <a:lnSpc>
                          <a:spcPct val="115000"/>
                        </a:lnSpc>
                        <a:spcBef>
                          <a:spcPts val="1200"/>
                        </a:spcBef>
                      </a:pPr>
                      <a:r>
                        <a:rPr lang="en-US" sz="2000">
                          <a:effectLst/>
                        </a:rPr>
                        <a:t>51.80</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extLst>
                  <a:ext uri="{0D108BD9-81ED-4DB2-BD59-A6C34878D82A}">
                    <a16:rowId xmlns:a16="http://schemas.microsoft.com/office/drawing/2014/main" val="2916389165"/>
                  </a:ext>
                </a:extLst>
              </a:tr>
              <a:tr h="378262">
                <a:tc>
                  <a:txBody>
                    <a:bodyPr/>
                    <a:lstStyle/>
                    <a:p>
                      <a:pPr algn="ctr">
                        <a:lnSpc>
                          <a:spcPct val="115000"/>
                        </a:lnSpc>
                        <a:spcBef>
                          <a:spcPts val="1200"/>
                        </a:spcBef>
                      </a:pPr>
                      <a:r>
                        <a:rPr lang="en-US" sz="2000">
                          <a:effectLst/>
                        </a:rPr>
                        <a:t>Tryptophane</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tc>
                  <a:txBody>
                    <a:bodyPr/>
                    <a:lstStyle/>
                    <a:p>
                      <a:pPr algn="ctr">
                        <a:lnSpc>
                          <a:spcPct val="115000"/>
                        </a:lnSpc>
                        <a:spcBef>
                          <a:spcPts val="1200"/>
                        </a:spcBef>
                      </a:pPr>
                      <a:r>
                        <a:rPr lang="en-US" sz="2000">
                          <a:effectLst/>
                        </a:rPr>
                        <a:t>9.22</a:t>
                      </a:r>
                      <a:endParaRPr lang="cs-CZ" sz="210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tc>
                <a:extLst>
                  <a:ext uri="{0D108BD9-81ED-4DB2-BD59-A6C34878D82A}">
                    <a16:rowId xmlns:a16="http://schemas.microsoft.com/office/drawing/2014/main" val="2824083919"/>
                  </a:ext>
                </a:extLst>
              </a:tr>
              <a:tr h="268623">
                <a:tc>
                  <a:txBody>
                    <a:bodyPr/>
                    <a:lstStyle/>
                    <a:p>
                      <a:pPr algn="ctr">
                        <a:lnSpc>
                          <a:spcPct val="115000"/>
                        </a:lnSpc>
                        <a:spcBef>
                          <a:spcPts val="1200"/>
                        </a:spcBef>
                      </a:pPr>
                      <a:r>
                        <a:rPr lang="en-US" sz="2000" dirty="0">
                          <a:effectLst/>
                        </a:rPr>
                        <a:t>Valine</a:t>
                      </a:r>
                      <a:endParaRPr lang="cs-CZ" sz="2100" dirty="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lnB w="12700" cap="flat" cmpd="sng" algn="ctr">
                      <a:solidFill>
                        <a:schemeClr val="tx1"/>
                      </a:solidFill>
                      <a:prstDash val="solid"/>
                      <a:round/>
                      <a:headEnd type="none" w="med" len="med"/>
                      <a:tailEnd type="none" w="med" len="med"/>
                    </a:lnB>
                  </a:tcPr>
                </a:tc>
                <a:tc>
                  <a:txBody>
                    <a:bodyPr/>
                    <a:lstStyle/>
                    <a:p>
                      <a:pPr algn="ctr">
                        <a:lnSpc>
                          <a:spcPct val="115000"/>
                        </a:lnSpc>
                        <a:spcBef>
                          <a:spcPts val="1200"/>
                        </a:spcBef>
                      </a:pPr>
                      <a:r>
                        <a:rPr lang="en-US" sz="2000" dirty="0">
                          <a:effectLst/>
                        </a:rPr>
                        <a:t>62.72</a:t>
                      </a:r>
                      <a:endParaRPr lang="cs-CZ" sz="2100" dirty="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8824121"/>
                  </a:ext>
                </a:extLst>
              </a:tr>
              <a:tr h="0">
                <a:tc>
                  <a:txBody>
                    <a:bodyPr/>
                    <a:lstStyle/>
                    <a:p>
                      <a:pPr algn="ctr">
                        <a:lnSpc>
                          <a:spcPct val="115000"/>
                        </a:lnSpc>
                        <a:spcBef>
                          <a:spcPts val="1200"/>
                        </a:spcBef>
                      </a:pPr>
                      <a:endParaRPr lang="cs-CZ" sz="2100" dirty="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lnT w="12700" cap="flat" cmpd="sng" algn="ctr">
                      <a:solidFill>
                        <a:schemeClr val="tx1"/>
                      </a:solidFill>
                      <a:prstDash val="solid"/>
                      <a:round/>
                      <a:headEnd type="none" w="med" len="med"/>
                      <a:tailEnd type="none" w="med" len="med"/>
                    </a:lnT>
                  </a:tcPr>
                </a:tc>
                <a:tc>
                  <a:txBody>
                    <a:bodyPr/>
                    <a:lstStyle/>
                    <a:p>
                      <a:pPr algn="ctr">
                        <a:lnSpc>
                          <a:spcPct val="115000"/>
                        </a:lnSpc>
                        <a:spcBef>
                          <a:spcPts val="1200"/>
                        </a:spcBef>
                      </a:pPr>
                      <a:endParaRPr lang="cs-CZ" sz="2100" dirty="0">
                        <a:effectLst/>
                        <a:latin typeface="Arial" panose="020B0604020202020204" pitchFamily="34" charset="0"/>
                        <a:ea typeface="Yu Mincho" panose="02020400000000000000" pitchFamily="18" charset="-128"/>
                        <a:cs typeface="Calibri" panose="020F0502020204030204" pitchFamily="34" charset="0"/>
                      </a:endParaRPr>
                    </a:p>
                  </a:txBody>
                  <a:tcPr marL="121802" marR="121802"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45875089"/>
                  </a:ext>
                </a:extLst>
              </a:tr>
            </a:tbl>
          </a:graphicData>
        </a:graphic>
      </p:graphicFrame>
      <p:sp>
        <p:nvSpPr>
          <p:cNvPr id="5" name="Nadpis 1">
            <a:extLst>
              <a:ext uri="{FF2B5EF4-FFF2-40B4-BE49-F238E27FC236}">
                <a16:creationId xmlns:a16="http://schemas.microsoft.com/office/drawing/2014/main" id="{A3500C71-BF4B-F694-6189-F24394E30132}"/>
              </a:ext>
            </a:extLst>
          </p:cNvPr>
          <p:cNvSpPr>
            <a:spLocks noGrp="1"/>
          </p:cNvSpPr>
          <p:nvPr>
            <p:ph type="title"/>
          </p:nvPr>
        </p:nvSpPr>
        <p:spPr>
          <a:xfrm>
            <a:off x="673099" y="1331913"/>
            <a:ext cx="9144719" cy="1174750"/>
          </a:xfrm>
        </p:spPr>
        <p:txBody>
          <a:bodyPr/>
          <a:lstStyle/>
          <a:p>
            <a:pPr>
              <a:defRPr/>
            </a:pPr>
            <a:r>
              <a:rPr lang="cs-CZ" altLang="cs-CZ" dirty="0">
                <a:latin typeface="Clara Sans" panose="02000503000000020004" pitchFamily="2" charset="0"/>
              </a:rPr>
              <a:t>Meta-</a:t>
            </a:r>
            <a:r>
              <a:rPr lang="en-GB" altLang="cs-CZ" dirty="0">
                <a:latin typeface="Clara Sans" panose="02000503000000020004" pitchFamily="2" charset="0"/>
              </a:rPr>
              <a:t>analysis for European percid aquaculture</a:t>
            </a:r>
          </a:p>
        </p:txBody>
      </p:sp>
      <p:pic>
        <p:nvPicPr>
          <p:cNvPr id="6" name="Picture 18">
            <a:extLst>
              <a:ext uri="{FF2B5EF4-FFF2-40B4-BE49-F238E27FC236}">
                <a16:creationId xmlns:a16="http://schemas.microsoft.com/office/drawing/2014/main" id="{24ADF3D2-C10E-5681-B28D-C3B04D5FC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cký objekt 6">
            <a:extLst>
              <a:ext uri="{FF2B5EF4-FFF2-40B4-BE49-F238E27FC236}">
                <a16:creationId xmlns:a16="http://schemas.microsoft.com/office/drawing/2014/main" id="{CD34EDD7-371D-3711-8C90-9844D847CC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4058" y="6990915"/>
            <a:ext cx="1088800" cy="538845"/>
          </a:xfrm>
          <a:prstGeom prst="rect">
            <a:avLst/>
          </a:prstGeom>
        </p:spPr>
      </p:pic>
      <p:pic>
        <p:nvPicPr>
          <p:cNvPr id="8" name="Obrázek 7" descr="Obsah obrázku ryba, Ploutev&#10;&#10;Popis byl vytvořen automaticky">
            <a:extLst>
              <a:ext uri="{FF2B5EF4-FFF2-40B4-BE49-F238E27FC236}">
                <a16:creationId xmlns:a16="http://schemas.microsoft.com/office/drawing/2014/main" id="{2B679363-4EEC-C352-67F0-F537BFC56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2575" y="6997398"/>
            <a:ext cx="1524923" cy="507433"/>
          </a:xfrm>
          <a:prstGeom prst="rect">
            <a:avLst/>
          </a:prstGeom>
        </p:spPr>
      </p:pic>
    </p:spTree>
    <p:extLst>
      <p:ext uri="{BB962C8B-B14F-4D97-AF65-F5344CB8AC3E}">
        <p14:creationId xmlns:p14="http://schemas.microsoft.com/office/powerpoint/2010/main" val="2360209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4345508" y="1331913"/>
            <a:ext cx="9144719" cy="1174750"/>
          </a:xfrm>
        </p:spPr>
        <p:txBody>
          <a:bodyPr/>
          <a:lstStyle/>
          <a:p>
            <a:pPr algn="r">
              <a:defRPr/>
            </a:pPr>
            <a:r>
              <a:rPr lang="cs-CZ" altLang="cs-CZ" dirty="0">
                <a:latin typeface="Clara Sans" panose="02000503000000020004" pitchFamily="2" charset="0"/>
              </a:rPr>
              <a:t>Meta-</a:t>
            </a:r>
            <a:r>
              <a:rPr lang="en-GB" altLang="cs-CZ" dirty="0">
                <a:latin typeface="Clara Sans" panose="02000503000000020004" pitchFamily="2" charset="0"/>
              </a:rPr>
              <a:t>analysis for </a:t>
            </a:r>
            <a:r>
              <a:rPr lang="cs-CZ" altLang="cs-CZ" dirty="0">
                <a:latin typeface="Clara Sans" panose="02000503000000020004" pitchFamily="2" charset="0"/>
              </a:rPr>
              <a:t>European </a:t>
            </a:r>
            <a:r>
              <a:rPr lang="en-GB" altLang="cs-CZ" dirty="0">
                <a:latin typeface="Clara Sans" panose="02000503000000020004" pitchFamily="2" charset="0"/>
              </a:rPr>
              <a:t>percid aquaculture</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505451" y="2506663"/>
            <a:ext cx="6768455" cy="4903787"/>
          </a:xfrm>
          <a:ln>
            <a:noFill/>
          </a:ln>
        </p:spPr>
        <p:txBody>
          <a:bodyPr/>
          <a:lstStyle/>
          <a:p>
            <a:pPr marL="0" indent="0" algn="l">
              <a:buNone/>
            </a:pPr>
            <a:r>
              <a:rPr lang="cs-CZ" sz="2800" dirty="0">
                <a:solidFill>
                  <a:prstClr val="black"/>
                </a:solidFill>
              </a:rPr>
              <a:t>• </a:t>
            </a:r>
            <a:r>
              <a:rPr lang="en-GB" sz="2800" dirty="0">
                <a:solidFill>
                  <a:prstClr val="black"/>
                </a:solidFill>
              </a:rPr>
              <a:t>Ideal</a:t>
            </a:r>
            <a:r>
              <a:rPr lang="cs-CZ" sz="2800" dirty="0">
                <a:solidFill>
                  <a:prstClr val="black"/>
                </a:solidFill>
              </a:rPr>
              <a:t> protein </a:t>
            </a:r>
            <a:r>
              <a:rPr lang="en-GB" sz="2800" dirty="0">
                <a:solidFill>
                  <a:prstClr val="black"/>
                </a:solidFill>
              </a:rPr>
              <a:t>concept</a:t>
            </a:r>
            <a:r>
              <a:rPr lang="cs-CZ" sz="2800" dirty="0">
                <a:solidFill>
                  <a:prstClr val="black"/>
                </a:solidFill>
              </a:rPr>
              <a:t> </a:t>
            </a:r>
            <a:r>
              <a:rPr lang="en-GB" sz="2800" dirty="0">
                <a:solidFill>
                  <a:prstClr val="black"/>
                </a:solidFill>
              </a:rPr>
              <a:t>for</a:t>
            </a:r>
            <a:r>
              <a:rPr lang="cs-CZ" sz="2800" dirty="0">
                <a:solidFill>
                  <a:prstClr val="black"/>
                </a:solidFill>
              </a:rPr>
              <a:t> </a:t>
            </a:r>
            <a:r>
              <a:rPr lang="en-GB" sz="2800" dirty="0">
                <a:solidFill>
                  <a:prstClr val="black"/>
                </a:solidFill>
              </a:rPr>
              <a:t>optimal</a:t>
            </a:r>
            <a:r>
              <a:rPr lang="cs-CZ" sz="2800" dirty="0">
                <a:solidFill>
                  <a:prstClr val="black"/>
                </a:solidFill>
              </a:rPr>
              <a:t> </a:t>
            </a:r>
            <a:r>
              <a:rPr lang="en-GB" sz="2800" dirty="0">
                <a:solidFill>
                  <a:prstClr val="black"/>
                </a:solidFill>
              </a:rPr>
              <a:t>feeding</a:t>
            </a:r>
            <a:r>
              <a:rPr lang="cs-CZ" sz="2800" dirty="0">
                <a:solidFill>
                  <a:prstClr val="black"/>
                </a:solidFill>
              </a:rPr>
              <a:t> </a:t>
            </a:r>
            <a:r>
              <a:rPr lang="en-GB" sz="2800" dirty="0">
                <a:solidFill>
                  <a:prstClr val="black"/>
                </a:solidFill>
              </a:rPr>
              <a:t>conditions</a:t>
            </a:r>
            <a:r>
              <a:rPr lang="cs-CZ" sz="2800" dirty="0">
                <a:solidFill>
                  <a:prstClr val="black"/>
                </a:solidFill>
              </a:rPr>
              <a:t> </a:t>
            </a:r>
            <a:r>
              <a:rPr lang="en-US" sz="2800" b="1" dirty="0">
                <a:solidFill>
                  <a:prstClr val="black"/>
                </a:solidFill>
              </a:rPr>
              <a:t>💭</a:t>
            </a:r>
            <a:r>
              <a:rPr lang="en-US" sz="2800" b="1" dirty="0">
                <a:solidFill>
                  <a:prstClr val="black"/>
                </a:solidFill>
                <a:latin typeface="+mn-lt"/>
              </a:rPr>
              <a:t>🍱 </a:t>
            </a:r>
            <a:r>
              <a:rPr lang="cs-CZ" sz="2800" b="1" dirty="0">
                <a:solidFill>
                  <a:prstClr val="black"/>
                </a:solidFill>
              </a:rPr>
              <a:t>:</a:t>
            </a:r>
            <a:endParaRPr lang="en-GB" sz="2800" dirty="0">
              <a:solidFill>
                <a:prstClr val="black"/>
              </a:solidFill>
            </a:endParaRPr>
          </a:p>
          <a:p>
            <a:pPr marL="788987" lvl="1" indent="-285750">
              <a:buFont typeface="Calibri" panose="020F0502020204030204" pitchFamily="34" charset="0"/>
              <a:buChar char="‒"/>
            </a:pPr>
            <a:r>
              <a:rPr lang="en-GB" sz="2000" dirty="0">
                <a:solidFill>
                  <a:prstClr val="black"/>
                </a:solidFill>
              </a:rPr>
              <a:t>Quality</a:t>
            </a:r>
            <a:r>
              <a:rPr lang="cs-CZ" sz="2000" dirty="0">
                <a:solidFill>
                  <a:prstClr val="black"/>
                </a:solidFill>
              </a:rPr>
              <a:t> protein </a:t>
            </a:r>
            <a:r>
              <a:rPr lang="en-GB" sz="2000" dirty="0">
                <a:solidFill>
                  <a:prstClr val="black"/>
                </a:solidFill>
              </a:rPr>
              <a:t>sources</a:t>
            </a:r>
            <a:r>
              <a:rPr lang="cs-CZ" sz="2000" dirty="0">
                <a:solidFill>
                  <a:prstClr val="black"/>
                </a:solidFill>
              </a:rPr>
              <a:t>: </a:t>
            </a:r>
            <a:r>
              <a:rPr lang="en-GB" sz="2000" dirty="0">
                <a:solidFill>
                  <a:prstClr val="black"/>
                </a:solidFill>
              </a:rPr>
              <a:t>fish, crustaceans</a:t>
            </a:r>
            <a:r>
              <a:rPr lang="cs-CZ" sz="2000" dirty="0">
                <a:solidFill>
                  <a:prstClr val="black"/>
                </a:solidFill>
              </a:rPr>
              <a:t>, </a:t>
            </a:r>
            <a:r>
              <a:rPr lang="en-GB" sz="2000" dirty="0">
                <a:solidFill>
                  <a:prstClr val="black"/>
                </a:solidFill>
              </a:rPr>
              <a:t>poultry</a:t>
            </a:r>
            <a:r>
              <a:rPr lang="cs-CZ" sz="2000" dirty="0">
                <a:solidFill>
                  <a:prstClr val="black"/>
                </a:solidFill>
              </a:rPr>
              <a:t>, </a:t>
            </a:r>
            <a:r>
              <a:rPr lang="en-GB" sz="2000" dirty="0">
                <a:solidFill>
                  <a:prstClr val="black"/>
                </a:solidFill>
              </a:rPr>
              <a:t>insects, potatoes, rice</a:t>
            </a:r>
            <a:r>
              <a:rPr lang="cs-CZ" sz="2000" dirty="0">
                <a:solidFill>
                  <a:prstClr val="black"/>
                </a:solidFill>
              </a:rPr>
              <a:t> </a:t>
            </a:r>
            <a:r>
              <a:rPr lang="en-GB" sz="2000" dirty="0">
                <a:solidFill>
                  <a:prstClr val="black"/>
                </a:solidFill>
              </a:rPr>
              <a:t>[digestible indispensable amino acids score</a:t>
            </a:r>
            <a:r>
              <a:rPr lang="cs-CZ" sz="2000" dirty="0">
                <a:solidFill>
                  <a:prstClr val="black"/>
                </a:solidFill>
              </a:rPr>
              <a:t> (DIAAS): </a:t>
            </a:r>
            <a:r>
              <a:rPr lang="cs-CZ" sz="2800" b="1" dirty="0">
                <a:ln>
                  <a:solidFill>
                    <a:schemeClr val="tx1"/>
                  </a:solidFill>
                </a:ln>
                <a:solidFill>
                  <a:srgbClr val="FF0000"/>
                </a:solidFill>
              </a:rPr>
              <a:t>&gt;60%</a:t>
            </a:r>
            <a:r>
              <a:rPr lang="en-GB" sz="2000" dirty="0">
                <a:solidFill>
                  <a:prstClr val="black"/>
                </a:solidFill>
              </a:rPr>
              <a:t>]</a:t>
            </a:r>
            <a:endParaRPr lang="cs-CZ" sz="2000" dirty="0">
              <a:solidFill>
                <a:prstClr val="black"/>
              </a:solidFill>
            </a:endParaRPr>
          </a:p>
          <a:p>
            <a:pPr marL="788987" lvl="1" indent="-285750">
              <a:buFont typeface="Calibri" panose="020F0502020204030204" pitchFamily="34" charset="0"/>
              <a:buChar char="‒"/>
            </a:pPr>
            <a:r>
              <a:rPr lang="en-GB" sz="2000" dirty="0">
                <a:solidFill>
                  <a:prstClr val="black"/>
                </a:solidFill>
              </a:rPr>
              <a:t>Suboptimal protein sources</a:t>
            </a:r>
            <a:r>
              <a:rPr lang="cs-CZ" sz="2000" dirty="0">
                <a:solidFill>
                  <a:prstClr val="black"/>
                </a:solidFill>
              </a:rPr>
              <a:t>: </a:t>
            </a:r>
            <a:r>
              <a:rPr lang="en-GB" sz="2000" dirty="0">
                <a:solidFill>
                  <a:prstClr val="black"/>
                </a:solidFill>
              </a:rPr>
              <a:t>blood</a:t>
            </a:r>
            <a:r>
              <a:rPr lang="cs-CZ" sz="2000" dirty="0">
                <a:solidFill>
                  <a:prstClr val="black"/>
                </a:solidFill>
              </a:rPr>
              <a:t>, keratin/</a:t>
            </a:r>
            <a:r>
              <a:rPr lang="en-GB" sz="2000" dirty="0">
                <a:solidFill>
                  <a:prstClr val="black"/>
                </a:solidFill>
              </a:rPr>
              <a:t>feathers, gelatine, insects, nuts, corn, guar, canola, bacteria </a:t>
            </a:r>
            <a:r>
              <a:rPr lang="cs-CZ" sz="2000" dirty="0">
                <a:solidFill>
                  <a:prstClr val="black"/>
                </a:solidFill>
              </a:rPr>
              <a:t>(DIAAS: </a:t>
            </a:r>
            <a:r>
              <a:rPr lang="cs-CZ" sz="2800" b="1" dirty="0">
                <a:ln>
                  <a:solidFill>
                    <a:schemeClr val="tx1"/>
                  </a:solidFill>
                </a:ln>
                <a:solidFill>
                  <a:srgbClr val="FF0000"/>
                </a:solidFill>
              </a:rPr>
              <a:t>&lt;15%</a:t>
            </a:r>
            <a:r>
              <a:rPr lang="cs-CZ" sz="2000" dirty="0">
                <a:ln>
                  <a:solidFill>
                    <a:schemeClr val="tx1"/>
                  </a:solidFill>
                </a:ln>
              </a:rPr>
              <a:t>)</a:t>
            </a:r>
            <a:endParaRPr lang="cs-CZ" sz="1600" dirty="0">
              <a:ln>
                <a:solidFill>
                  <a:schemeClr val="tx1"/>
                </a:solidFill>
              </a:ln>
            </a:endParaRPr>
          </a:p>
          <a:p>
            <a:pPr marL="503237" lvl="1" indent="0" algn="just" eaLnBrk="1" hangingPunct="1">
              <a:spcBef>
                <a:spcPct val="0"/>
              </a:spcBef>
              <a:buNone/>
              <a:defRPr/>
            </a:pPr>
            <a:endParaRPr lang="cs-CZ" sz="2000" dirty="0">
              <a:solidFill>
                <a:prstClr val="black"/>
              </a:solidFill>
            </a:endParaRPr>
          </a:p>
          <a:p>
            <a:pPr marL="0" indent="0" algn="just" eaLnBrk="1" hangingPunct="1">
              <a:spcBef>
                <a:spcPct val="0"/>
              </a:spcBef>
              <a:buNone/>
              <a:defRPr/>
            </a:pPr>
            <a:r>
              <a:rPr lang="cs-CZ" sz="2800" dirty="0">
                <a:solidFill>
                  <a:prstClr val="black"/>
                </a:solidFill>
              </a:rPr>
              <a:t>• </a:t>
            </a:r>
            <a:r>
              <a:rPr lang="en-US" sz="2800" dirty="0">
                <a:solidFill>
                  <a:prstClr val="black"/>
                </a:solidFill>
              </a:rPr>
              <a:t>Energy sources</a:t>
            </a:r>
            <a:r>
              <a:rPr lang="en-US" sz="2800" b="1" dirty="0">
                <a:solidFill>
                  <a:prstClr val="black"/>
                </a:solidFill>
                <a:latin typeface="+mn-lt"/>
              </a:rPr>
              <a:t> ⚡</a:t>
            </a:r>
            <a:r>
              <a:rPr lang="cs-CZ" sz="2800" b="1" dirty="0">
                <a:solidFill>
                  <a:prstClr val="black"/>
                </a:solidFill>
                <a:latin typeface="+mn-lt"/>
              </a:rPr>
              <a:t>:</a:t>
            </a:r>
            <a:endParaRPr lang="cs-CZ" sz="2800" dirty="0">
              <a:solidFill>
                <a:prstClr val="black"/>
              </a:solidFill>
            </a:endParaRPr>
          </a:p>
          <a:p>
            <a:pPr marL="788987" lvl="1" indent="-285750" algn="just" eaLnBrk="1" hangingPunct="1">
              <a:spcBef>
                <a:spcPct val="0"/>
              </a:spcBef>
              <a:buFont typeface="Calibri" panose="020F0502020204030204" pitchFamily="34" charset="0"/>
              <a:buChar char="‒"/>
              <a:defRPr/>
            </a:pPr>
            <a:r>
              <a:rPr lang="en-US" sz="2000" dirty="0">
                <a:solidFill>
                  <a:prstClr val="black"/>
                </a:solidFill>
              </a:rPr>
              <a:t>Lack of information on carbohydrate processing by </a:t>
            </a:r>
            <a:r>
              <a:rPr lang="en-GB" sz="2000" dirty="0">
                <a:solidFill>
                  <a:prstClr val="black"/>
                </a:solidFill>
              </a:rPr>
              <a:t>percids</a:t>
            </a:r>
          </a:p>
          <a:p>
            <a:pPr marL="788987" lvl="1" indent="-285750" algn="just" eaLnBrk="1" hangingPunct="1">
              <a:spcBef>
                <a:spcPct val="0"/>
              </a:spcBef>
              <a:buFont typeface="Calibri" panose="020F0502020204030204" pitchFamily="34" charset="0"/>
              <a:buChar char="‒"/>
              <a:defRPr/>
            </a:pPr>
            <a:r>
              <a:rPr lang="en-US" sz="2000" dirty="0">
                <a:solidFill>
                  <a:prstClr val="black"/>
                </a:solidFill>
              </a:rPr>
              <a:t>High lipid content is </a:t>
            </a:r>
            <a:r>
              <a:rPr lang="en-GB" sz="2000" dirty="0">
                <a:solidFill>
                  <a:prstClr val="black"/>
                </a:solidFill>
              </a:rPr>
              <a:t>favourable</a:t>
            </a:r>
            <a:endParaRPr lang="en-GB" sz="1600" dirty="0">
              <a:solidFill>
                <a:prstClr val="black"/>
              </a:solidFill>
            </a:endParaRPr>
          </a:p>
        </p:txBody>
      </p:sp>
      <p:sp>
        <p:nvSpPr>
          <p:cNvPr id="4" name="Zástupný symbol pro číslo snímku 3">
            <a:extLst>
              <a:ext uri="{FF2B5EF4-FFF2-40B4-BE49-F238E27FC236}">
                <a16:creationId xmlns:a16="http://schemas.microsoft.com/office/drawing/2014/main" id="{0E52DBDE-E19F-D610-E94D-7792684FE70C}"/>
              </a:ext>
            </a:extLst>
          </p:cNvPr>
          <p:cNvSpPr>
            <a:spLocks noGrp="1"/>
          </p:cNvSpPr>
          <p:nvPr>
            <p:ph type="sldNum" sz="quarter" idx="12"/>
          </p:nvPr>
        </p:nvSpPr>
        <p:spPr/>
        <p:txBody>
          <a:bodyPr/>
          <a:lstStyle/>
          <a:p>
            <a:pPr>
              <a:defRPr/>
            </a:pPr>
            <a:fld id="{C466BEC8-0E7C-4B91-ABEF-C60D2C457CAA}" type="slidenum">
              <a:rPr lang="cs-CZ" altLang="cs-CZ" smtClean="0"/>
              <a:pPr>
                <a:defRPr/>
              </a:pPr>
              <a:t>24</a:t>
            </a:fld>
            <a:endParaRPr lang="cs-CZ" altLang="cs-CZ"/>
          </a:p>
        </p:txBody>
      </p:sp>
      <p:pic>
        <p:nvPicPr>
          <p:cNvPr id="5" name="Picture 2" descr="Meta-analysis: Principles and procedures | The BMJ">
            <a:extLst>
              <a:ext uri="{FF2B5EF4-FFF2-40B4-BE49-F238E27FC236}">
                <a16:creationId xmlns:a16="http://schemas.microsoft.com/office/drawing/2014/main" id="{1F45396B-0153-D91E-FB21-8206BA209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867" y="1881223"/>
            <a:ext cx="4206072" cy="5505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a:extLst>
              <a:ext uri="{FF2B5EF4-FFF2-40B4-BE49-F238E27FC236}">
                <a16:creationId xmlns:a16="http://schemas.microsoft.com/office/drawing/2014/main" id="{20EFFC3C-F460-0B22-1EFD-E14699DDC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430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68AB3F2-C5AD-96BB-796F-FB8D9900B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7860" y="3149677"/>
            <a:ext cx="3265089" cy="4411586"/>
          </a:xfrm>
          <a:prstGeom prst="rect">
            <a:avLst/>
          </a:prstGeom>
          <a:noFill/>
          <a:extLst>
            <a:ext uri="{909E8E84-426E-40DD-AFC4-6F175D3DCCD1}">
              <a14:hiddenFill xmlns:a14="http://schemas.microsoft.com/office/drawing/2010/main">
                <a:solidFill>
                  <a:srgbClr val="FFFFFF"/>
                </a:solidFill>
              </a14:hiddenFill>
            </a:ext>
          </a:extLst>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100" y="1331913"/>
            <a:ext cx="5867400" cy="1174750"/>
          </a:xfrm>
        </p:spPr>
        <p:txBody>
          <a:bodyPr/>
          <a:lstStyle/>
          <a:p>
            <a:pPr>
              <a:defRPr/>
            </a:pPr>
            <a:r>
              <a:rPr lang="en-GB" altLang="cs-CZ" b="1" dirty="0">
                <a:latin typeface="Clara Sans" panose="02000503000000020004" pitchFamily="2" charset="0"/>
              </a:rPr>
              <a:t>Challenges</a:t>
            </a:r>
            <a:r>
              <a:rPr lang="cs-CZ" altLang="cs-CZ" b="1" dirty="0">
                <a:latin typeface="Clara Sans" panose="02000503000000020004" pitchFamily="2" charset="0"/>
              </a:rPr>
              <a:t> </a:t>
            </a:r>
            <a:r>
              <a:rPr lang="en-GB" altLang="cs-CZ" b="1" dirty="0">
                <a:latin typeface="Clara Sans" panose="02000503000000020004" pitchFamily="2" charset="0"/>
              </a:rPr>
              <a:t>for</a:t>
            </a:r>
            <a:r>
              <a:rPr lang="cs-CZ" altLang="cs-CZ" b="1" dirty="0">
                <a:latin typeface="Clara Sans" panose="02000503000000020004" pitchFamily="2" charset="0"/>
              </a:rPr>
              <a:t> </a:t>
            </a:r>
            <a:r>
              <a:rPr lang="en-GB" altLang="cs-CZ" b="1" dirty="0">
                <a:latin typeface="Clara Sans" panose="02000503000000020004" pitchFamily="2" charset="0"/>
              </a:rPr>
              <a:t>the</a:t>
            </a:r>
            <a:r>
              <a:rPr lang="cs-CZ" altLang="cs-CZ" b="1" dirty="0">
                <a:latin typeface="Clara Sans" panose="02000503000000020004" pitchFamily="2" charset="0"/>
              </a:rPr>
              <a:t> </a:t>
            </a:r>
            <a:r>
              <a:rPr lang="en-GB" altLang="cs-CZ" b="1" dirty="0">
                <a:latin typeface="Clara Sans" panose="02000503000000020004" pitchFamily="2" charset="0"/>
              </a:rPr>
              <a:t>future</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978506" y="2558226"/>
            <a:ext cx="6229352" cy="5054599"/>
          </a:xfrm>
        </p:spPr>
        <p:txBody>
          <a:bodyPr/>
          <a:lstStyle/>
          <a:p>
            <a:pPr marL="0" indent="0" eaLnBrk="1" hangingPunct="1">
              <a:spcBef>
                <a:spcPct val="0"/>
              </a:spcBef>
              <a:buNone/>
              <a:defRPr/>
            </a:pPr>
            <a:r>
              <a:rPr lang="cs-CZ" sz="2800" dirty="0">
                <a:solidFill>
                  <a:prstClr val="black"/>
                </a:solidFill>
              </a:rPr>
              <a:t>1. </a:t>
            </a:r>
            <a:r>
              <a:rPr lang="en-US" sz="2800" dirty="0">
                <a:solidFill>
                  <a:prstClr val="black"/>
                </a:solidFill>
              </a:rPr>
              <a:t>Economic and environmental sustainability of feed in intensive aquaculture</a:t>
            </a:r>
            <a:r>
              <a:rPr lang="cs-CZ" sz="2800" dirty="0">
                <a:solidFill>
                  <a:prstClr val="black"/>
                </a:solidFill>
              </a:rPr>
              <a:t> ♻️🌾🏞️</a:t>
            </a:r>
          </a:p>
          <a:p>
            <a:pPr eaLnBrk="1" hangingPunct="1">
              <a:spcBef>
                <a:spcPct val="0"/>
              </a:spcBef>
              <a:defRPr/>
            </a:pPr>
            <a:endParaRPr lang="cs-CZ" sz="2000" dirty="0">
              <a:solidFill>
                <a:prstClr val="black"/>
              </a:solidFill>
            </a:endParaRPr>
          </a:p>
          <a:p>
            <a:pPr marL="0" indent="0" eaLnBrk="1" hangingPunct="1">
              <a:spcBef>
                <a:spcPct val="0"/>
              </a:spcBef>
              <a:buNone/>
              <a:defRPr/>
            </a:pPr>
            <a:r>
              <a:rPr lang="cs-CZ" sz="2800" dirty="0">
                <a:solidFill>
                  <a:prstClr val="black"/>
                </a:solidFill>
              </a:rPr>
              <a:t>2. </a:t>
            </a:r>
            <a:r>
              <a:rPr lang="en-US" sz="2800" dirty="0">
                <a:solidFill>
                  <a:prstClr val="black"/>
                </a:solidFill>
              </a:rPr>
              <a:t>Legislative constraints and their impact on the use of new feed types</a:t>
            </a:r>
            <a:r>
              <a:rPr lang="cs-CZ" sz="2800" dirty="0">
                <a:solidFill>
                  <a:prstClr val="black"/>
                </a:solidFill>
              </a:rPr>
              <a:t> ⚖️🥪 🐟</a:t>
            </a:r>
          </a:p>
          <a:p>
            <a:pPr eaLnBrk="1" hangingPunct="1">
              <a:spcBef>
                <a:spcPct val="0"/>
              </a:spcBef>
              <a:defRPr/>
            </a:pPr>
            <a:endParaRPr lang="cs-CZ" sz="2000" dirty="0">
              <a:solidFill>
                <a:prstClr val="black"/>
              </a:solidFill>
            </a:endParaRPr>
          </a:p>
          <a:p>
            <a:pPr marL="0" indent="0" eaLnBrk="1" hangingPunct="1">
              <a:spcBef>
                <a:spcPct val="0"/>
              </a:spcBef>
              <a:buNone/>
              <a:defRPr/>
            </a:pPr>
            <a:r>
              <a:rPr lang="cs-CZ" sz="2800" dirty="0">
                <a:solidFill>
                  <a:prstClr val="black"/>
                </a:solidFill>
              </a:rPr>
              <a:t>3. </a:t>
            </a:r>
            <a:r>
              <a:rPr lang="en-US" sz="2800" dirty="0">
                <a:solidFill>
                  <a:prstClr val="black"/>
                </a:solidFill>
              </a:rPr>
              <a:t>Perspectives and future research on the nutritional needs of percid fish</a:t>
            </a:r>
            <a:r>
              <a:rPr lang="cs-CZ" sz="2800" dirty="0">
                <a:solidFill>
                  <a:prstClr val="black"/>
                </a:solidFill>
              </a:rPr>
              <a:t> 🔮🔬</a:t>
            </a:r>
            <a:r>
              <a:rPr lang="cs-CZ" sz="2800" b="1" dirty="0">
                <a:solidFill>
                  <a:prstClr val="black"/>
                </a:solidFill>
              </a:rPr>
              <a:t>🎣</a:t>
            </a:r>
            <a:endParaRPr lang="cs-CZ" sz="2800" dirty="0"/>
          </a:p>
        </p:txBody>
      </p:sp>
      <p:pic>
        <p:nvPicPr>
          <p:cNvPr id="1026" name="Picture 2">
            <a:extLst>
              <a:ext uri="{FF2B5EF4-FFF2-40B4-BE49-F238E27FC236}">
                <a16:creationId xmlns:a16="http://schemas.microsoft.com/office/drawing/2014/main" id="{79D41F75-1DCC-5652-BFB9-51154D95F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5531" y="1404367"/>
            <a:ext cx="2952328" cy="393781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descr="Obsah obrázku interiér, osoba, území, jídlo&#10;&#10;Popis byl vytvořen automaticky">
            <a:extLst>
              <a:ext uri="{FF2B5EF4-FFF2-40B4-BE49-F238E27FC236}">
                <a16:creationId xmlns:a16="http://schemas.microsoft.com/office/drawing/2014/main" id="{09599AB4-E57A-E0E6-0213-195516C0CBE4}"/>
              </a:ext>
            </a:extLst>
          </p:cNvPr>
          <p:cNvPicPr>
            <a:picLocks noChangeAspect="1"/>
          </p:cNvPicPr>
          <p:nvPr/>
        </p:nvPicPr>
        <p:blipFill>
          <a:blip r:embed="rId5">
            <a:extLst>
              <a:ext uri="{28A0092B-C50C-407E-A947-70E740481C1C}">
                <a14:useLocalDpi xmlns:a14="http://schemas.microsoft.com/office/drawing/2010/main" val="0"/>
              </a:ext>
            </a:extLst>
          </a:blip>
          <a:srcRect l="480" t="47921"/>
          <a:stretch/>
        </p:blipFill>
        <p:spPr>
          <a:xfrm>
            <a:off x="7225530" y="5342181"/>
            <a:ext cx="2952330" cy="2219081"/>
          </a:xfrm>
          <a:prstGeom prst="rect">
            <a:avLst/>
          </a:prstGeom>
        </p:spPr>
      </p:pic>
      <p:pic>
        <p:nvPicPr>
          <p:cNvPr id="10" name="Obrázek 9" descr="Obsah obrázku osoba, voda, Rybí produkty, ryba&#10;&#10;Popis byl vytvořen automaticky">
            <a:extLst>
              <a:ext uri="{FF2B5EF4-FFF2-40B4-BE49-F238E27FC236}">
                <a16:creationId xmlns:a16="http://schemas.microsoft.com/office/drawing/2014/main" id="{268F3B98-8D22-99EE-9680-AAF0344B80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7858" y="1404366"/>
            <a:ext cx="3265091" cy="1745311"/>
          </a:xfrm>
          <a:prstGeom prst="rect">
            <a:avLst/>
          </a:prstGeom>
        </p:spPr>
      </p:pic>
      <p:pic>
        <p:nvPicPr>
          <p:cNvPr id="11" name="Picture 18">
            <a:extLst>
              <a:ext uri="{FF2B5EF4-FFF2-40B4-BE49-F238E27FC236}">
                <a16:creationId xmlns:a16="http://schemas.microsoft.com/office/drawing/2014/main" id="{662A4776-2A47-AF9F-A7E9-5E41A83947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58D965F1-A9AB-4981-2164-1279B4761C4B}"/>
              </a:ext>
            </a:extLst>
          </p:cNvPr>
          <p:cNvSpPr>
            <a:spLocks noGrp="1"/>
          </p:cNvSpPr>
          <p:nvPr>
            <p:ph type="sldNum" sz="quarter" idx="12"/>
          </p:nvPr>
        </p:nvSpPr>
        <p:spPr/>
        <p:txBody>
          <a:bodyPr/>
          <a:lstStyle/>
          <a:p>
            <a:pPr>
              <a:defRPr/>
            </a:pPr>
            <a:fld id="{C466BEC8-0E7C-4B91-ABEF-C60D2C457CAA}" type="slidenum">
              <a:rPr lang="cs-CZ" altLang="cs-CZ" smtClean="0"/>
              <a:pPr>
                <a:defRPr/>
              </a:pPr>
              <a:t>25</a:t>
            </a:fld>
            <a:endParaRPr lang="cs-CZ" altLang="cs-CZ"/>
          </a:p>
        </p:txBody>
      </p:sp>
    </p:spTree>
    <p:extLst>
      <p:ext uri="{BB962C8B-B14F-4D97-AF65-F5344CB8AC3E}">
        <p14:creationId xmlns:p14="http://schemas.microsoft.com/office/powerpoint/2010/main" val="3113604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398DD09-461B-C45D-34A4-B4117A23F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868" y="4439349"/>
            <a:ext cx="4158837" cy="3121914"/>
          </a:xfrm>
          <a:prstGeom prst="rect">
            <a:avLst/>
          </a:prstGeom>
          <a:noFill/>
          <a:extLst>
            <a:ext uri="{909E8E84-426E-40DD-AFC4-6F175D3DCCD1}">
              <a14:hiddenFill xmlns:a14="http://schemas.microsoft.com/office/drawing/2010/main">
                <a:solidFill>
                  <a:srgbClr val="FFFFFF"/>
                </a:solidFill>
              </a14:hiddenFill>
            </a:ext>
          </a:extLst>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2803" y="1196864"/>
            <a:ext cx="11953032" cy="1174750"/>
          </a:xfrm>
        </p:spPr>
        <p:txBody>
          <a:bodyPr/>
          <a:lstStyle/>
          <a:p>
            <a:pPr>
              <a:defRPr/>
            </a:pPr>
            <a:r>
              <a:rPr lang="en-GB" altLang="cs-CZ" sz="3600" b="1" dirty="0">
                <a:latin typeface="Clara Sans" panose="02000503000000020004" pitchFamily="2" charset="0"/>
              </a:rPr>
              <a:t>Challenges</a:t>
            </a:r>
            <a:r>
              <a:rPr lang="cs-CZ" altLang="cs-CZ" sz="3600" b="1" dirty="0">
                <a:latin typeface="Clara Sans" panose="02000503000000020004" pitchFamily="2" charset="0"/>
              </a:rPr>
              <a:t> </a:t>
            </a:r>
            <a:r>
              <a:rPr lang="en-GB" altLang="cs-CZ" sz="3600" b="1" dirty="0">
                <a:latin typeface="Clara Sans" panose="02000503000000020004" pitchFamily="2" charset="0"/>
              </a:rPr>
              <a:t>for</a:t>
            </a:r>
            <a:r>
              <a:rPr lang="cs-CZ" altLang="cs-CZ" sz="3600" b="1" dirty="0">
                <a:latin typeface="Clara Sans" panose="02000503000000020004" pitchFamily="2" charset="0"/>
              </a:rPr>
              <a:t> </a:t>
            </a:r>
            <a:r>
              <a:rPr lang="en-GB" altLang="cs-CZ" sz="3600" b="1" dirty="0">
                <a:latin typeface="Clara Sans" panose="02000503000000020004" pitchFamily="2" charset="0"/>
              </a:rPr>
              <a:t>the</a:t>
            </a:r>
            <a:r>
              <a:rPr lang="cs-CZ" altLang="cs-CZ" sz="3600" b="1" dirty="0">
                <a:latin typeface="Clara Sans" panose="02000503000000020004" pitchFamily="2" charset="0"/>
              </a:rPr>
              <a:t> </a:t>
            </a:r>
            <a:r>
              <a:rPr lang="en-GB" altLang="cs-CZ" sz="3600" b="1" dirty="0">
                <a:latin typeface="Clara Sans" panose="02000503000000020004" pitchFamily="2" charset="0"/>
              </a:rPr>
              <a:t>future</a:t>
            </a:r>
            <a:r>
              <a:rPr lang="cs-CZ" altLang="cs-CZ" sz="3600" b="1" dirty="0">
                <a:latin typeface="Clara Sans" panose="02000503000000020004" pitchFamily="2" charset="0"/>
              </a:rPr>
              <a:t> </a:t>
            </a:r>
            <a:r>
              <a:rPr lang="cs-CZ" sz="3600" dirty="0">
                <a:solidFill>
                  <a:prstClr val="black"/>
                </a:solidFill>
              </a:rPr>
              <a:t>♻️🌾🏞️</a:t>
            </a:r>
            <a:br>
              <a:rPr lang="cs-CZ" sz="3600" dirty="0">
                <a:solidFill>
                  <a:prstClr val="black"/>
                </a:solidFill>
              </a:rPr>
            </a:br>
            <a:r>
              <a:rPr lang="cs-CZ" altLang="cs-CZ" dirty="0">
                <a:latin typeface="Clara Sans" panose="02000503000000020004" pitchFamily="2" charset="0"/>
              </a:rPr>
              <a:t> </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901906" y="2388474"/>
            <a:ext cx="7493056" cy="4248150"/>
          </a:xfrm>
        </p:spPr>
        <p:txBody>
          <a:bodyPr/>
          <a:lstStyle/>
          <a:p>
            <a:pPr algn="just" eaLnBrk="1" hangingPunct="1">
              <a:spcBef>
                <a:spcPct val="0"/>
              </a:spcBef>
              <a:defRPr/>
            </a:pPr>
            <a:endParaRPr lang="cs-CZ" sz="400" dirty="0">
              <a:solidFill>
                <a:prstClr val="black"/>
              </a:solidFill>
            </a:endParaRPr>
          </a:p>
          <a:p>
            <a:pPr algn="just" eaLnBrk="1" hangingPunct="1">
              <a:spcBef>
                <a:spcPct val="0"/>
              </a:spcBef>
              <a:defRPr/>
            </a:pPr>
            <a:r>
              <a:rPr lang="en-US" sz="2263" b="1" u="sng" dirty="0">
                <a:solidFill>
                  <a:prstClr val="black"/>
                </a:solidFill>
              </a:rPr>
              <a:t>Key question 🔑 :</a:t>
            </a:r>
            <a:endParaRPr lang="cs-CZ" sz="2400" b="1" u="sng" dirty="0">
              <a:solidFill>
                <a:prstClr val="black"/>
              </a:solidFill>
            </a:endParaRPr>
          </a:p>
          <a:p>
            <a:pPr lvl="1" algn="just" eaLnBrk="1" hangingPunct="1">
              <a:spcBef>
                <a:spcPct val="0"/>
              </a:spcBef>
              <a:buFontTx/>
              <a:buChar char="–"/>
              <a:defRPr/>
            </a:pPr>
            <a:r>
              <a:rPr lang="en-US" sz="1763" dirty="0">
                <a:solidFill>
                  <a:prstClr val="black"/>
                </a:solidFill>
              </a:rPr>
              <a:t>Interest from fishermen, legislative bodies and scientific institutions</a:t>
            </a:r>
            <a:endParaRPr lang="cs-CZ" sz="1763" dirty="0">
              <a:solidFill>
                <a:prstClr val="black"/>
              </a:solidFill>
            </a:endParaRPr>
          </a:p>
          <a:p>
            <a:pPr lvl="1" algn="just" eaLnBrk="1" hangingPunct="1">
              <a:spcBef>
                <a:spcPct val="0"/>
              </a:spcBef>
              <a:buFontTx/>
              <a:buChar char="–"/>
              <a:defRPr/>
            </a:pPr>
            <a:r>
              <a:rPr lang="en-US" sz="1763" dirty="0">
                <a:solidFill>
                  <a:prstClr val="black"/>
                </a:solidFill>
              </a:rPr>
              <a:t>Balance between efficient fish growth and ↓↓ environ</a:t>
            </a:r>
            <a:r>
              <a:rPr lang="cs-CZ" sz="1763" dirty="0" err="1">
                <a:solidFill>
                  <a:prstClr val="black"/>
                </a:solidFill>
              </a:rPr>
              <a:t>mental</a:t>
            </a:r>
            <a:r>
              <a:rPr lang="en-US" sz="1763" dirty="0">
                <a:solidFill>
                  <a:prstClr val="black"/>
                </a:solidFill>
              </a:rPr>
              <a:t> impacts</a:t>
            </a:r>
            <a:endParaRPr lang="cs-CZ" sz="1763" dirty="0">
              <a:solidFill>
                <a:prstClr val="black"/>
              </a:solidFill>
            </a:endParaRPr>
          </a:p>
          <a:p>
            <a:pPr lvl="1" algn="just" eaLnBrk="1" hangingPunct="1">
              <a:spcBef>
                <a:spcPct val="0"/>
              </a:spcBef>
              <a:defRPr/>
            </a:pPr>
            <a:endParaRPr lang="cs-CZ" sz="1200" dirty="0">
              <a:solidFill>
                <a:prstClr val="black"/>
              </a:solidFill>
            </a:endParaRPr>
          </a:p>
          <a:p>
            <a:pPr algn="just" eaLnBrk="1" hangingPunct="1">
              <a:spcBef>
                <a:spcPct val="0"/>
              </a:spcBef>
              <a:defRPr/>
            </a:pPr>
            <a:r>
              <a:rPr lang="en-US" sz="2263" b="1" u="sng" dirty="0">
                <a:solidFill>
                  <a:prstClr val="black"/>
                </a:solidFill>
              </a:rPr>
              <a:t>Main objective 🎯:</a:t>
            </a:r>
            <a:endParaRPr lang="cs-CZ" sz="2263" b="1" u="sng" dirty="0">
              <a:solidFill>
                <a:prstClr val="black"/>
              </a:solidFill>
            </a:endParaRPr>
          </a:p>
          <a:p>
            <a:pPr lvl="1" algn="just" eaLnBrk="1" hangingPunct="1">
              <a:spcBef>
                <a:spcPct val="0"/>
              </a:spcBef>
              <a:defRPr/>
            </a:pPr>
            <a:r>
              <a:rPr lang="en-US" sz="1763" dirty="0">
                <a:solidFill>
                  <a:prstClr val="black"/>
                </a:solidFill>
              </a:rPr>
              <a:t>Feed innovation, new technologies and supporting legislative framework</a:t>
            </a:r>
            <a:endParaRPr lang="cs-CZ" sz="1763" dirty="0">
              <a:solidFill>
                <a:prstClr val="black"/>
              </a:solidFill>
            </a:endParaRPr>
          </a:p>
          <a:p>
            <a:pPr algn="just" eaLnBrk="1" hangingPunct="1">
              <a:spcBef>
                <a:spcPct val="0"/>
              </a:spcBef>
              <a:defRPr/>
            </a:pPr>
            <a:endParaRPr lang="cs-CZ" sz="1200" dirty="0">
              <a:solidFill>
                <a:prstClr val="black"/>
              </a:solidFill>
            </a:endParaRPr>
          </a:p>
          <a:p>
            <a:pPr algn="just" eaLnBrk="1" hangingPunct="1">
              <a:spcBef>
                <a:spcPct val="0"/>
              </a:spcBef>
              <a:defRPr/>
            </a:pPr>
            <a:r>
              <a:rPr lang="en-US" sz="2263" b="1" u="sng" dirty="0">
                <a:solidFill>
                  <a:prstClr val="black"/>
                </a:solidFill>
              </a:rPr>
              <a:t>Alternative raw materials for feed 💭🥩:</a:t>
            </a:r>
            <a:endParaRPr lang="cs-CZ" sz="2263" b="1" u="sng" dirty="0">
              <a:solidFill>
                <a:prstClr val="black"/>
              </a:solidFill>
            </a:endParaRPr>
          </a:p>
          <a:p>
            <a:pPr lvl="1" algn="just" eaLnBrk="1" hangingPunct="1">
              <a:spcBef>
                <a:spcPct val="0"/>
              </a:spcBef>
              <a:defRPr/>
            </a:pPr>
            <a:r>
              <a:rPr lang="en-US" sz="1763" dirty="0">
                <a:solidFill>
                  <a:prstClr val="black"/>
                </a:solidFill>
              </a:rPr>
              <a:t>Traditional feeds: fishmeal and </a:t>
            </a:r>
            <a:r>
              <a:rPr lang="cs-CZ" sz="1763" dirty="0" err="1">
                <a:solidFill>
                  <a:prstClr val="black"/>
                </a:solidFill>
              </a:rPr>
              <a:t>fish</a:t>
            </a:r>
            <a:r>
              <a:rPr lang="cs-CZ" sz="1763" dirty="0">
                <a:solidFill>
                  <a:prstClr val="black"/>
                </a:solidFill>
              </a:rPr>
              <a:t> </a:t>
            </a:r>
            <a:r>
              <a:rPr lang="en-US" sz="1763" dirty="0">
                <a:solidFill>
                  <a:prstClr val="black"/>
                </a:solidFill>
              </a:rPr>
              <a:t>oi</a:t>
            </a:r>
            <a:r>
              <a:rPr lang="cs-CZ" sz="1763" dirty="0">
                <a:solidFill>
                  <a:prstClr val="black"/>
                </a:solidFill>
              </a:rPr>
              <a:t>l</a:t>
            </a:r>
          </a:p>
          <a:p>
            <a:pPr lvl="1" algn="just" eaLnBrk="1" hangingPunct="1">
              <a:spcBef>
                <a:spcPct val="0"/>
              </a:spcBef>
              <a:defRPr/>
            </a:pPr>
            <a:r>
              <a:rPr lang="fr-FR" sz="1763" dirty="0">
                <a:solidFill>
                  <a:prstClr val="black"/>
                </a:solidFill>
              </a:rPr>
              <a:t>Alternative </a:t>
            </a:r>
            <a:r>
              <a:rPr lang="en-GB" sz="1763" dirty="0">
                <a:solidFill>
                  <a:prstClr val="black"/>
                </a:solidFill>
              </a:rPr>
              <a:t>protein</a:t>
            </a:r>
            <a:r>
              <a:rPr lang="fr-FR" sz="1763" dirty="0">
                <a:solidFill>
                  <a:prstClr val="black"/>
                </a:solidFill>
              </a:rPr>
              <a:t> sources: </a:t>
            </a:r>
            <a:r>
              <a:rPr lang="fr-FR" sz="1763" b="1" dirty="0" err="1">
                <a:ln>
                  <a:solidFill>
                    <a:schemeClr val="tx1"/>
                  </a:solidFill>
                </a:ln>
              </a:rPr>
              <a:t>insect</a:t>
            </a:r>
            <a:r>
              <a:rPr lang="fr-FR" sz="1763" b="1" dirty="0">
                <a:ln>
                  <a:solidFill>
                    <a:schemeClr val="tx1"/>
                  </a:solidFill>
                </a:ln>
              </a:rPr>
              <a:t>, </a:t>
            </a:r>
            <a:r>
              <a:rPr lang="fr-FR" sz="1763" b="1" dirty="0" err="1">
                <a:ln>
                  <a:solidFill>
                    <a:schemeClr val="tx1"/>
                  </a:solidFill>
                </a:ln>
              </a:rPr>
              <a:t>algae</a:t>
            </a:r>
            <a:r>
              <a:rPr lang="fr-FR" sz="1763" b="1" dirty="0">
                <a:ln>
                  <a:solidFill>
                    <a:schemeClr val="tx1"/>
                  </a:solidFill>
                </a:ln>
              </a:rPr>
              <a:t>, </a:t>
            </a:r>
            <a:r>
              <a:rPr lang="cs-CZ" sz="1763" b="1" dirty="0" err="1">
                <a:ln>
                  <a:solidFill>
                    <a:schemeClr val="tx1"/>
                  </a:solidFill>
                </a:ln>
              </a:rPr>
              <a:t>soy</a:t>
            </a:r>
            <a:r>
              <a:rPr lang="cs-CZ" sz="1763" b="1" dirty="0">
                <a:ln>
                  <a:solidFill>
                    <a:schemeClr val="tx1"/>
                  </a:solidFill>
                </a:ln>
              </a:rPr>
              <a:t> </a:t>
            </a:r>
          </a:p>
          <a:p>
            <a:pPr lvl="1" algn="just" eaLnBrk="1" hangingPunct="1">
              <a:spcBef>
                <a:spcPct val="0"/>
              </a:spcBef>
              <a:defRPr/>
            </a:pPr>
            <a:r>
              <a:rPr lang="en-US" sz="1800" dirty="0">
                <a:solidFill>
                  <a:prstClr val="black"/>
                </a:solidFill>
              </a:rPr>
              <a:t>Reduction of ecological burden</a:t>
            </a:r>
            <a:endParaRPr lang="cs-CZ" sz="1800" dirty="0">
              <a:solidFill>
                <a:prstClr val="black"/>
              </a:solidFill>
            </a:endParaRPr>
          </a:p>
          <a:p>
            <a:pPr lvl="1" algn="just" eaLnBrk="1" hangingPunct="1">
              <a:spcBef>
                <a:spcPct val="0"/>
              </a:spcBef>
              <a:defRPr/>
            </a:pPr>
            <a:r>
              <a:rPr lang="en-US" sz="1800" dirty="0">
                <a:solidFill>
                  <a:prstClr val="black"/>
                </a:solidFill>
              </a:rPr>
              <a:t>Economic benefits (</a:t>
            </a:r>
            <a:r>
              <a:rPr lang="en-US" sz="1800" b="1" dirty="0">
                <a:ln>
                  <a:solidFill>
                    <a:schemeClr val="tx1"/>
                  </a:solidFill>
                </a:ln>
                <a:solidFill>
                  <a:srgbClr val="00B050"/>
                </a:solidFill>
              </a:rPr>
              <a:t>lower costs</a:t>
            </a:r>
            <a:r>
              <a:rPr lang="cs-CZ" sz="1800" b="1" dirty="0">
                <a:ln>
                  <a:solidFill>
                    <a:schemeClr val="tx1"/>
                  </a:solidFill>
                </a:ln>
                <a:solidFill>
                  <a:srgbClr val="00B050"/>
                </a:solidFill>
              </a:rPr>
              <a:t> $$</a:t>
            </a:r>
            <a:r>
              <a:rPr lang="en-US" sz="1800" dirty="0">
                <a:ln>
                  <a:solidFill>
                    <a:schemeClr val="tx1"/>
                  </a:solidFill>
                </a:ln>
                <a:solidFill>
                  <a:srgbClr val="00B050"/>
                </a:solidFill>
              </a:rPr>
              <a:t>, </a:t>
            </a:r>
            <a:r>
              <a:rPr lang="en-US" sz="1800" b="1" dirty="0">
                <a:ln>
                  <a:solidFill>
                    <a:schemeClr val="tx1"/>
                  </a:solidFill>
                </a:ln>
                <a:solidFill>
                  <a:srgbClr val="00B050"/>
                </a:solidFill>
              </a:rPr>
              <a:t>sustainability</a:t>
            </a:r>
            <a:r>
              <a:rPr lang="en-US" sz="1800" dirty="0">
                <a:solidFill>
                  <a:prstClr val="black"/>
                </a:solidFill>
              </a:rPr>
              <a:t>)</a:t>
            </a:r>
            <a:endParaRPr lang="cs-CZ" sz="1763" dirty="0">
              <a:solidFill>
                <a:prstClr val="black"/>
              </a:solidFill>
            </a:endParaRPr>
          </a:p>
          <a:p>
            <a:pPr algn="just" eaLnBrk="1" hangingPunct="1">
              <a:spcBef>
                <a:spcPct val="0"/>
              </a:spcBef>
              <a:defRPr/>
            </a:pPr>
            <a:endParaRPr lang="cs-CZ" sz="1200" dirty="0">
              <a:solidFill>
                <a:prstClr val="black"/>
              </a:solidFill>
            </a:endParaRPr>
          </a:p>
          <a:p>
            <a:pPr algn="just" eaLnBrk="1" hangingPunct="1">
              <a:spcBef>
                <a:spcPct val="0"/>
              </a:spcBef>
              <a:defRPr/>
            </a:pPr>
            <a:r>
              <a:rPr lang="en-US" sz="2263" b="1" u="sng" dirty="0">
                <a:solidFill>
                  <a:prstClr val="black"/>
                </a:solidFill>
              </a:rPr>
              <a:t>Challenge</a:t>
            </a:r>
            <a:r>
              <a:rPr lang="cs-CZ" sz="2263" b="1" u="sng" dirty="0">
                <a:solidFill>
                  <a:prstClr val="black"/>
                </a:solidFill>
              </a:rPr>
              <a:t>s 🧗🏻</a:t>
            </a:r>
            <a:r>
              <a:rPr lang="en-US" sz="2263" b="1" u="sng" dirty="0">
                <a:solidFill>
                  <a:prstClr val="black"/>
                </a:solidFill>
              </a:rPr>
              <a:t>:</a:t>
            </a:r>
            <a:endParaRPr lang="cs-CZ" sz="2263" b="1" u="sng" dirty="0">
              <a:solidFill>
                <a:prstClr val="black"/>
              </a:solidFill>
            </a:endParaRPr>
          </a:p>
          <a:p>
            <a:pPr lvl="1" algn="just" eaLnBrk="1" hangingPunct="1">
              <a:spcBef>
                <a:spcPct val="0"/>
              </a:spcBef>
              <a:defRPr/>
            </a:pPr>
            <a:r>
              <a:rPr lang="en-US" sz="1763" dirty="0">
                <a:solidFill>
                  <a:prstClr val="black"/>
                </a:solidFill>
              </a:rPr>
              <a:t>Meeting the nutritional requirements of </a:t>
            </a:r>
            <a:r>
              <a:rPr lang="cs-CZ" sz="1763" dirty="0" err="1">
                <a:solidFill>
                  <a:prstClr val="black"/>
                </a:solidFill>
              </a:rPr>
              <a:t>percids</a:t>
            </a:r>
            <a:endParaRPr lang="cs-CZ" sz="1763" dirty="0">
              <a:solidFill>
                <a:prstClr val="black"/>
              </a:solidFill>
            </a:endParaRPr>
          </a:p>
          <a:p>
            <a:pPr lvl="1" algn="just" eaLnBrk="1" hangingPunct="1">
              <a:spcBef>
                <a:spcPct val="0"/>
              </a:spcBef>
              <a:defRPr/>
            </a:pPr>
            <a:r>
              <a:rPr lang="en-US" sz="1763" dirty="0">
                <a:solidFill>
                  <a:prstClr val="black"/>
                </a:solidFill>
              </a:rPr>
              <a:t>Specific requirements for </a:t>
            </a:r>
            <a:r>
              <a:rPr lang="cs-CZ" sz="1763" dirty="0">
                <a:solidFill>
                  <a:prstClr val="black"/>
                </a:solidFill>
              </a:rPr>
              <a:t>AA </a:t>
            </a:r>
            <a:r>
              <a:rPr lang="en-US" sz="1763" dirty="0">
                <a:solidFill>
                  <a:prstClr val="black"/>
                </a:solidFill>
              </a:rPr>
              <a:t>and </a:t>
            </a:r>
            <a:r>
              <a:rPr lang="cs-CZ" sz="1763" dirty="0">
                <a:solidFill>
                  <a:prstClr val="black"/>
                </a:solidFill>
              </a:rPr>
              <a:t>FA</a:t>
            </a:r>
            <a:endParaRPr lang="cs-CZ" sz="3523" dirty="0"/>
          </a:p>
        </p:txBody>
      </p:sp>
      <p:pic>
        <p:nvPicPr>
          <p:cNvPr id="4" name="Picture 18">
            <a:extLst>
              <a:ext uri="{FF2B5EF4-FFF2-40B4-BE49-F238E27FC236}">
                <a16:creationId xmlns:a16="http://schemas.microsoft.com/office/drawing/2014/main" id="{1E67D737-A108-38F8-8BAB-D2EB92326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descr="Obsah obrázku venku, voda, jezero, obloha&#10;&#10;Popis byl vytvořen automaticky">
            <a:extLst>
              <a:ext uri="{FF2B5EF4-FFF2-40B4-BE49-F238E27FC236}">
                <a16:creationId xmlns:a16="http://schemas.microsoft.com/office/drawing/2014/main" id="{4D48E183-FD60-8FD5-2BD7-E95C056B2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868" y="1666791"/>
            <a:ext cx="4158837" cy="2772558"/>
          </a:xfrm>
          <a:prstGeom prst="rect">
            <a:avLst/>
          </a:prstGeom>
        </p:spPr>
      </p:pic>
      <p:sp>
        <p:nvSpPr>
          <p:cNvPr id="7" name="Zástupný symbol pro číslo snímku 6">
            <a:extLst>
              <a:ext uri="{FF2B5EF4-FFF2-40B4-BE49-F238E27FC236}">
                <a16:creationId xmlns:a16="http://schemas.microsoft.com/office/drawing/2014/main" id="{EC7171EC-2C39-429F-B7E7-EDD62DF002F2}"/>
              </a:ext>
            </a:extLst>
          </p:cNvPr>
          <p:cNvSpPr>
            <a:spLocks noGrp="1"/>
          </p:cNvSpPr>
          <p:nvPr>
            <p:ph type="sldNum" sz="quarter" idx="12"/>
          </p:nvPr>
        </p:nvSpPr>
        <p:spPr/>
        <p:txBody>
          <a:bodyPr/>
          <a:lstStyle/>
          <a:p>
            <a:pPr>
              <a:defRPr/>
            </a:pPr>
            <a:fld id="{C466BEC8-0E7C-4B91-ABEF-C60D2C457CAA}" type="slidenum">
              <a:rPr lang="cs-CZ" altLang="cs-CZ" smtClean="0"/>
              <a:pPr>
                <a:defRPr/>
              </a:pPr>
              <a:t>26</a:t>
            </a:fld>
            <a:endParaRPr lang="cs-CZ" altLang="cs-CZ"/>
          </a:p>
        </p:txBody>
      </p:sp>
    </p:spTree>
    <p:extLst>
      <p:ext uri="{BB962C8B-B14F-4D97-AF65-F5344CB8AC3E}">
        <p14:creationId xmlns:p14="http://schemas.microsoft.com/office/powerpoint/2010/main" val="150728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7848575" cy="1174750"/>
          </a:xfrm>
        </p:spPr>
        <p:txBody>
          <a:bodyPr/>
          <a:lstStyle/>
          <a:p>
            <a:pPr eaLnBrk="1" hangingPunct="1">
              <a:spcBef>
                <a:spcPct val="0"/>
              </a:spcBef>
              <a:defRPr/>
            </a:pPr>
            <a:r>
              <a:rPr lang="en-GB" altLang="cs-CZ" sz="3600" b="1" dirty="0">
                <a:latin typeface="Clara Sans" panose="02000503000000020004" pitchFamily="2" charset="0"/>
              </a:rPr>
              <a:t>Challenges</a:t>
            </a:r>
            <a:r>
              <a:rPr lang="cs-CZ" altLang="cs-CZ" sz="3600" b="1" dirty="0">
                <a:latin typeface="Clara Sans" panose="02000503000000020004" pitchFamily="2" charset="0"/>
              </a:rPr>
              <a:t> </a:t>
            </a:r>
            <a:r>
              <a:rPr lang="en-GB" altLang="cs-CZ" sz="3600" b="1" dirty="0">
                <a:latin typeface="Clara Sans" panose="02000503000000020004" pitchFamily="2" charset="0"/>
              </a:rPr>
              <a:t>for</a:t>
            </a:r>
            <a:r>
              <a:rPr lang="cs-CZ" altLang="cs-CZ" sz="3600" b="1" dirty="0">
                <a:latin typeface="Clara Sans" panose="02000503000000020004" pitchFamily="2" charset="0"/>
              </a:rPr>
              <a:t> </a:t>
            </a:r>
            <a:r>
              <a:rPr lang="en-GB" altLang="cs-CZ" sz="3600" b="1" dirty="0">
                <a:latin typeface="Clara Sans" panose="02000503000000020004" pitchFamily="2" charset="0"/>
              </a:rPr>
              <a:t>the</a:t>
            </a:r>
            <a:r>
              <a:rPr lang="cs-CZ" altLang="cs-CZ" sz="3600" b="1" dirty="0">
                <a:latin typeface="Clara Sans" panose="02000503000000020004" pitchFamily="2" charset="0"/>
              </a:rPr>
              <a:t> </a:t>
            </a:r>
            <a:r>
              <a:rPr lang="en-GB" altLang="cs-CZ" sz="3600" b="1" dirty="0">
                <a:latin typeface="Clara Sans" panose="02000503000000020004" pitchFamily="2" charset="0"/>
              </a:rPr>
              <a:t>future</a:t>
            </a:r>
            <a:r>
              <a:rPr lang="cs-CZ" altLang="cs-CZ" sz="3600" b="1" dirty="0">
                <a:latin typeface="Clara Sans" panose="02000503000000020004" pitchFamily="2" charset="0"/>
              </a:rPr>
              <a:t> </a:t>
            </a:r>
            <a:r>
              <a:rPr lang="cs-CZ" sz="3600" dirty="0">
                <a:solidFill>
                  <a:prstClr val="black"/>
                </a:solidFill>
              </a:rPr>
              <a:t>⚖️🥪 🐟</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876492" y="2488759"/>
            <a:ext cx="6624439" cy="5054600"/>
          </a:xfrm>
        </p:spPr>
        <p:txBody>
          <a:bodyPr/>
          <a:lstStyle/>
          <a:p>
            <a:pPr marL="0" indent="0" algn="just" eaLnBrk="1" hangingPunct="1">
              <a:spcBef>
                <a:spcPct val="0"/>
              </a:spcBef>
              <a:buFont typeface="Arial" panose="020B0604020202020204" pitchFamily="34" charset="0"/>
              <a:buNone/>
              <a:defRPr/>
            </a:pPr>
            <a:endParaRPr lang="cs-CZ" sz="1100" dirty="0">
              <a:solidFill>
                <a:prstClr val="black"/>
              </a:solidFill>
            </a:endParaRPr>
          </a:p>
          <a:p>
            <a:pPr marL="0" indent="0" algn="just" eaLnBrk="1" hangingPunct="1">
              <a:spcBef>
                <a:spcPct val="0"/>
              </a:spcBef>
              <a:buFont typeface="Arial" panose="020B0604020202020204" pitchFamily="34" charset="0"/>
              <a:buNone/>
              <a:defRPr/>
            </a:pPr>
            <a:r>
              <a:rPr lang="cs-CZ" sz="2263" dirty="0">
                <a:solidFill>
                  <a:prstClr val="black"/>
                </a:solidFill>
              </a:rPr>
              <a:t>• </a:t>
            </a:r>
            <a:r>
              <a:rPr lang="en-US" sz="2263" b="1" u="sng" dirty="0">
                <a:solidFill>
                  <a:prstClr val="black"/>
                </a:solidFill>
              </a:rPr>
              <a:t>Legislative restrictions and regulation ⛔ 🚧 🤓:</a:t>
            </a:r>
            <a:endParaRPr lang="cs-CZ" sz="2263" b="1" u="sng" dirty="0">
              <a:solidFill>
                <a:prstClr val="black"/>
              </a:solidFill>
            </a:endParaRPr>
          </a:p>
          <a:p>
            <a:pPr marL="788987" lvl="1" indent="-285750" algn="just" eaLnBrk="1" hangingPunct="1">
              <a:spcBef>
                <a:spcPct val="0"/>
              </a:spcBef>
              <a:buFontTx/>
              <a:buChar char="–"/>
              <a:defRPr/>
            </a:pPr>
            <a:r>
              <a:rPr lang="en-US" sz="1763" dirty="0">
                <a:solidFill>
                  <a:prstClr val="black"/>
                </a:solidFill>
              </a:rPr>
              <a:t>Significant impact on the use of new types of feed</a:t>
            </a:r>
            <a:endParaRPr lang="cs-CZ" sz="1763" dirty="0">
              <a:solidFill>
                <a:prstClr val="black"/>
              </a:solidFill>
            </a:endParaRPr>
          </a:p>
          <a:p>
            <a:pPr marL="788987" lvl="1" indent="-285750" algn="just" eaLnBrk="1" hangingPunct="1">
              <a:spcBef>
                <a:spcPct val="0"/>
              </a:spcBef>
              <a:buFontTx/>
              <a:buChar char="–"/>
              <a:defRPr/>
            </a:pPr>
            <a:r>
              <a:rPr lang="en-US" sz="1763" dirty="0">
                <a:solidFill>
                  <a:prstClr val="black"/>
                </a:solidFill>
              </a:rPr>
              <a:t>Strict rules in the EU and other regions</a:t>
            </a:r>
            <a:endParaRPr lang="cs-CZ" sz="1763" dirty="0">
              <a:solidFill>
                <a:prstClr val="black"/>
              </a:solidFill>
            </a:endParaRPr>
          </a:p>
          <a:p>
            <a:pPr marL="503237" lvl="1" indent="0" algn="just" eaLnBrk="1" hangingPunct="1">
              <a:spcBef>
                <a:spcPct val="0"/>
              </a:spcBef>
              <a:buNone/>
              <a:defRPr/>
            </a:pPr>
            <a:endParaRPr lang="cs-CZ" sz="1100" dirty="0">
              <a:solidFill>
                <a:prstClr val="black"/>
              </a:solidFill>
            </a:endParaRPr>
          </a:p>
          <a:p>
            <a:pPr marL="0" indent="0" algn="just" eaLnBrk="1" hangingPunct="1">
              <a:spcBef>
                <a:spcPct val="0"/>
              </a:spcBef>
              <a:buFont typeface="Arial" panose="020B0604020202020204" pitchFamily="34" charset="0"/>
              <a:buNone/>
              <a:defRPr/>
            </a:pPr>
            <a:r>
              <a:rPr lang="cs-CZ" sz="2263" dirty="0">
                <a:solidFill>
                  <a:prstClr val="black"/>
                </a:solidFill>
              </a:rPr>
              <a:t>• </a:t>
            </a:r>
            <a:r>
              <a:rPr lang="en-US" sz="2263" b="1" u="sng" dirty="0">
                <a:solidFill>
                  <a:prstClr val="black"/>
                </a:solidFill>
              </a:rPr>
              <a:t>Reasons for legislation</a:t>
            </a:r>
            <a:r>
              <a:rPr lang="cs-CZ" sz="2263" b="1" u="sng" dirty="0">
                <a:solidFill>
                  <a:prstClr val="black"/>
                </a:solidFill>
              </a:rPr>
              <a:t> 📝🏛️</a:t>
            </a:r>
            <a:r>
              <a:rPr lang="en-US" sz="2263" b="1" u="sng" dirty="0">
                <a:solidFill>
                  <a:prstClr val="black"/>
                </a:solidFill>
              </a:rPr>
              <a:t>:</a:t>
            </a:r>
            <a:endParaRPr lang="cs-CZ" sz="2263" b="1" u="sng" dirty="0">
              <a:solidFill>
                <a:prstClr val="black"/>
              </a:solidFill>
            </a:endParaRPr>
          </a:p>
          <a:p>
            <a:pPr marL="788987" lvl="1" indent="-285750" algn="just" eaLnBrk="1" hangingPunct="1">
              <a:spcBef>
                <a:spcPct val="0"/>
              </a:spcBef>
              <a:defRPr/>
            </a:pPr>
            <a:r>
              <a:rPr lang="en-US" sz="1763" dirty="0">
                <a:solidFill>
                  <a:prstClr val="black"/>
                </a:solidFill>
              </a:rPr>
              <a:t>Food safety</a:t>
            </a:r>
            <a:endParaRPr lang="cs-CZ" sz="1763" dirty="0">
              <a:solidFill>
                <a:prstClr val="black"/>
              </a:solidFill>
            </a:endParaRPr>
          </a:p>
          <a:p>
            <a:pPr marL="788987" lvl="1" indent="-285750" algn="just" eaLnBrk="1" hangingPunct="1">
              <a:spcBef>
                <a:spcPct val="0"/>
              </a:spcBef>
              <a:defRPr/>
            </a:pPr>
            <a:r>
              <a:rPr lang="en-US" sz="1763" dirty="0">
                <a:solidFill>
                  <a:prstClr val="black"/>
                </a:solidFill>
              </a:rPr>
              <a:t>Quality of fish products</a:t>
            </a:r>
            <a:endParaRPr lang="cs-CZ" sz="1763" dirty="0">
              <a:solidFill>
                <a:prstClr val="black"/>
              </a:solidFill>
            </a:endParaRPr>
          </a:p>
          <a:p>
            <a:pPr marL="788987" lvl="1" indent="-285750" algn="just" eaLnBrk="1" hangingPunct="1">
              <a:spcBef>
                <a:spcPct val="0"/>
              </a:spcBef>
              <a:defRPr/>
            </a:pPr>
            <a:r>
              <a:rPr lang="en-US" sz="1763" dirty="0">
                <a:solidFill>
                  <a:prstClr val="black"/>
                </a:solidFill>
              </a:rPr>
              <a:t>Impact on the environment</a:t>
            </a:r>
            <a:endParaRPr lang="cs-CZ" sz="1763" dirty="0">
              <a:solidFill>
                <a:prstClr val="black"/>
              </a:solidFill>
            </a:endParaRPr>
          </a:p>
          <a:p>
            <a:pPr marL="503237" lvl="1" indent="0" algn="just" eaLnBrk="1" hangingPunct="1">
              <a:spcBef>
                <a:spcPct val="0"/>
              </a:spcBef>
              <a:buNone/>
              <a:defRPr/>
            </a:pPr>
            <a:endParaRPr lang="cs-CZ" sz="1100" dirty="0">
              <a:solidFill>
                <a:prstClr val="black"/>
              </a:solidFill>
            </a:endParaRPr>
          </a:p>
          <a:p>
            <a:pPr marL="0" indent="0" algn="just" eaLnBrk="1" hangingPunct="1">
              <a:spcBef>
                <a:spcPct val="0"/>
              </a:spcBef>
              <a:buFont typeface="Arial" panose="020B0604020202020204" pitchFamily="34" charset="0"/>
              <a:buNone/>
              <a:defRPr/>
            </a:pPr>
            <a:r>
              <a:rPr lang="fr-FR" sz="2263" dirty="0">
                <a:solidFill>
                  <a:prstClr val="black"/>
                </a:solidFill>
              </a:rPr>
              <a:t>• </a:t>
            </a:r>
            <a:r>
              <a:rPr lang="en-US" sz="2263" b="1" u="sng" dirty="0">
                <a:solidFill>
                  <a:prstClr val="black"/>
                </a:solidFill>
              </a:rPr>
              <a:t>Approval process</a:t>
            </a:r>
            <a:r>
              <a:rPr lang="cs-CZ" sz="2263" b="1" u="sng" dirty="0">
                <a:solidFill>
                  <a:prstClr val="black"/>
                </a:solidFill>
              </a:rPr>
              <a:t> ✍🏻✅</a:t>
            </a:r>
            <a:r>
              <a:rPr lang="en-US" sz="2263" b="1" u="sng" dirty="0">
                <a:solidFill>
                  <a:prstClr val="black"/>
                </a:solidFill>
              </a:rPr>
              <a:t>:</a:t>
            </a:r>
            <a:endParaRPr lang="cs-CZ" sz="2263" b="1" u="sng" dirty="0">
              <a:solidFill>
                <a:prstClr val="black"/>
              </a:solidFill>
            </a:endParaRPr>
          </a:p>
          <a:p>
            <a:pPr marL="788987" lvl="1" indent="-285750" algn="just" eaLnBrk="1" hangingPunct="1">
              <a:spcBef>
                <a:spcPct val="0"/>
              </a:spcBef>
              <a:defRPr/>
            </a:pPr>
            <a:r>
              <a:rPr lang="en-US" sz="1763" dirty="0">
                <a:solidFill>
                  <a:prstClr val="black"/>
                </a:solidFill>
              </a:rPr>
              <a:t>Slowing down the introduction of new technologies and products</a:t>
            </a:r>
            <a:endParaRPr lang="cs-CZ" sz="1763" dirty="0">
              <a:solidFill>
                <a:prstClr val="black"/>
              </a:solidFill>
            </a:endParaRPr>
          </a:p>
          <a:p>
            <a:pPr marL="788987" lvl="1" indent="-285750" algn="just" eaLnBrk="1" hangingPunct="1">
              <a:spcBef>
                <a:spcPct val="0"/>
              </a:spcBef>
              <a:defRPr/>
            </a:pPr>
            <a:r>
              <a:rPr lang="en-US" sz="1763" dirty="0">
                <a:solidFill>
                  <a:prstClr val="black"/>
                </a:solidFill>
              </a:rPr>
              <a:t>Ensuring safety and sustainability of feed</a:t>
            </a:r>
            <a:endParaRPr lang="cs-CZ" sz="1763" dirty="0">
              <a:solidFill>
                <a:prstClr val="black"/>
              </a:solidFill>
            </a:endParaRPr>
          </a:p>
          <a:p>
            <a:pPr marL="503237" lvl="1" indent="0" algn="just" eaLnBrk="1" hangingPunct="1">
              <a:spcBef>
                <a:spcPct val="0"/>
              </a:spcBef>
              <a:buNone/>
              <a:defRPr/>
            </a:pPr>
            <a:endParaRPr lang="cs-CZ" sz="1100" dirty="0">
              <a:solidFill>
                <a:prstClr val="black"/>
              </a:solidFill>
            </a:endParaRPr>
          </a:p>
          <a:p>
            <a:pPr marL="0" indent="0" algn="just" eaLnBrk="1" hangingPunct="1">
              <a:spcBef>
                <a:spcPct val="0"/>
              </a:spcBef>
              <a:buNone/>
              <a:defRPr/>
            </a:pPr>
            <a:r>
              <a:rPr lang="fr-FR" sz="2260" dirty="0">
                <a:solidFill>
                  <a:prstClr val="black"/>
                </a:solidFill>
              </a:rPr>
              <a:t>• </a:t>
            </a:r>
            <a:r>
              <a:rPr lang="en-US" sz="2260" b="1" u="sng" dirty="0">
                <a:solidFill>
                  <a:prstClr val="black"/>
                </a:solidFill>
              </a:rPr>
              <a:t>Other legislative factors 🧗:</a:t>
            </a:r>
            <a:endParaRPr lang="cs-CZ" sz="2260" b="1" u="sng" dirty="0">
              <a:solidFill>
                <a:prstClr val="black"/>
              </a:solidFill>
            </a:endParaRPr>
          </a:p>
          <a:p>
            <a:pPr marL="788987" lvl="1" indent="-285750" algn="just" eaLnBrk="1" hangingPunct="1">
              <a:spcBef>
                <a:spcPct val="0"/>
              </a:spcBef>
              <a:defRPr/>
            </a:pPr>
            <a:r>
              <a:rPr lang="en-US" sz="1800" b="1" dirty="0">
                <a:solidFill>
                  <a:prstClr val="black"/>
                </a:solidFill>
              </a:rPr>
              <a:t>↑↑</a:t>
            </a:r>
            <a:r>
              <a:rPr lang="en-US" sz="1800" dirty="0">
                <a:solidFill>
                  <a:prstClr val="black"/>
                </a:solidFill>
              </a:rPr>
              <a:t> </a:t>
            </a:r>
            <a:r>
              <a:rPr lang="en-US" sz="1760" dirty="0">
                <a:solidFill>
                  <a:prstClr val="black"/>
                </a:solidFill>
              </a:rPr>
              <a:t>transparency throughout the production chain</a:t>
            </a:r>
            <a:endParaRPr lang="cs-CZ" sz="1760" dirty="0">
              <a:solidFill>
                <a:prstClr val="black"/>
              </a:solidFill>
            </a:endParaRPr>
          </a:p>
          <a:p>
            <a:pPr marL="788987" lvl="1" indent="-285750" algn="just" eaLnBrk="1" hangingPunct="1">
              <a:spcBef>
                <a:spcPct val="0"/>
              </a:spcBef>
              <a:defRPr/>
            </a:pPr>
            <a:r>
              <a:rPr lang="en-US" sz="1760" dirty="0">
                <a:solidFill>
                  <a:prstClr val="black"/>
                </a:solidFill>
              </a:rPr>
              <a:t>Possible changes in feed production and distribution practices</a:t>
            </a:r>
            <a:endParaRPr lang="cs-CZ" sz="3523" dirty="0"/>
          </a:p>
        </p:txBody>
      </p:sp>
      <p:pic>
        <p:nvPicPr>
          <p:cNvPr id="3074" name="Picture 2">
            <a:extLst>
              <a:ext uri="{FF2B5EF4-FFF2-40B4-BE49-F238E27FC236}">
                <a16:creationId xmlns:a16="http://schemas.microsoft.com/office/drawing/2014/main" id="{F275E399-57CB-61B5-4CEB-637BFB959C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15"/>
          <a:stretch/>
        </p:blipFill>
        <p:spPr bwMode="auto">
          <a:xfrm>
            <a:off x="10108834" y="2794695"/>
            <a:ext cx="3334115" cy="40822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uropean legislation - die Arbeitgeber">
            <a:extLst>
              <a:ext uri="{FF2B5EF4-FFF2-40B4-BE49-F238E27FC236}">
                <a16:creationId xmlns:a16="http://schemas.microsoft.com/office/drawing/2014/main" id="{E970B229-1D44-5D97-26F9-DC280F630F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7534101" y="2794695"/>
            <a:ext cx="257175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ypes of Fish Feed: Ultimate Guide to Fish Food - Fish Laboratory">
            <a:extLst>
              <a:ext uri="{FF2B5EF4-FFF2-40B4-BE49-F238E27FC236}">
                <a16:creationId xmlns:a16="http://schemas.microsoft.com/office/drawing/2014/main" id="{274E29E0-D399-385A-778F-7A0D783FF9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396" r="16254"/>
          <a:stretch/>
        </p:blipFill>
        <p:spPr bwMode="auto">
          <a:xfrm>
            <a:off x="7418040" y="4604456"/>
            <a:ext cx="2661538" cy="22725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a:extLst>
              <a:ext uri="{FF2B5EF4-FFF2-40B4-BE49-F238E27FC236}">
                <a16:creationId xmlns:a16="http://schemas.microsoft.com/office/drawing/2014/main" id="{31EDD483-633C-BC47-FA0D-766C61A585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58B1DD6D-8FD2-02BE-61CB-EFEE9A5AE93B}"/>
              </a:ext>
            </a:extLst>
          </p:cNvPr>
          <p:cNvSpPr>
            <a:spLocks noGrp="1"/>
          </p:cNvSpPr>
          <p:nvPr>
            <p:ph type="sldNum" sz="quarter" idx="12"/>
          </p:nvPr>
        </p:nvSpPr>
        <p:spPr/>
        <p:txBody>
          <a:bodyPr/>
          <a:lstStyle/>
          <a:p>
            <a:pPr>
              <a:defRPr/>
            </a:pPr>
            <a:fld id="{C466BEC8-0E7C-4B91-ABEF-C60D2C457CAA}" type="slidenum">
              <a:rPr lang="cs-CZ" altLang="cs-CZ" smtClean="0"/>
              <a:pPr>
                <a:defRPr/>
              </a:pPr>
              <a:t>27</a:t>
            </a:fld>
            <a:endParaRPr lang="cs-CZ" altLang="cs-CZ"/>
          </a:p>
        </p:txBody>
      </p:sp>
    </p:spTree>
    <p:extLst>
      <p:ext uri="{BB962C8B-B14F-4D97-AF65-F5344CB8AC3E}">
        <p14:creationId xmlns:p14="http://schemas.microsoft.com/office/powerpoint/2010/main" val="317951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a:extLst>
              <a:ext uri="{FF2B5EF4-FFF2-40B4-BE49-F238E27FC236}">
                <a16:creationId xmlns:a16="http://schemas.microsoft.com/office/drawing/2014/main" id="{B8142B0E-1CC9-35A7-CD7E-A5D04D897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987" y="4561157"/>
            <a:ext cx="2126449" cy="3000106"/>
          </a:xfrm>
          <a:prstGeom prst="rect">
            <a:avLst/>
          </a:prstGeom>
          <a:noFill/>
          <a:extLst>
            <a:ext uri="{909E8E84-426E-40DD-AFC4-6F175D3DCCD1}">
              <a14:hiddenFill xmlns:a14="http://schemas.microsoft.com/office/drawing/2010/main">
                <a:solidFill>
                  <a:srgbClr val="FFFFFF"/>
                </a:solidFill>
              </a14:hiddenFill>
            </a:ext>
          </a:extLst>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8640663" cy="1174750"/>
          </a:xfrm>
        </p:spPr>
        <p:txBody>
          <a:bodyPr/>
          <a:lstStyle/>
          <a:p>
            <a:pPr eaLnBrk="1" hangingPunct="1">
              <a:spcBef>
                <a:spcPct val="0"/>
              </a:spcBef>
              <a:defRPr/>
            </a:pPr>
            <a:r>
              <a:rPr lang="en-GB" altLang="cs-CZ" sz="3600" b="1" dirty="0">
                <a:latin typeface="Clara Sans" panose="02000503000000020004" pitchFamily="2" charset="0"/>
              </a:rPr>
              <a:t>Challenges</a:t>
            </a:r>
            <a:r>
              <a:rPr lang="cs-CZ" altLang="cs-CZ" sz="3600" b="1" dirty="0">
                <a:latin typeface="Clara Sans" panose="02000503000000020004" pitchFamily="2" charset="0"/>
              </a:rPr>
              <a:t> </a:t>
            </a:r>
            <a:r>
              <a:rPr lang="en-GB" altLang="cs-CZ" sz="3600" b="1" dirty="0">
                <a:latin typeface="Clara Sans" panose="02000503000000020004" pitchFamily="2" charset="0"/>
              </a:rPr>
              <a:t>for</a:t>
            </a:r>
            <a:r>
              <a:rPr lang="cs-CZ" altLang="cs-CZ" sz="3600" b="1" dirty="0">
                <a:latin typeface="Clara Sans" panose="02000503000000020004" pitchFamily="2" charset="0"/>
              </a:rPr>
              <a:t> </a:t>
            </a:r>
            <a:r>
              <a:rPr lang="en-GB" altLang="cs-CZ" sz="3600" b="1" dirty="0">
                <a:latin typeface="Clara Sans" panose="02000503000000020004" pitchFamily="2" charset="0"/>
              </a:rPr>
              <a:t>the</a:t>
            </a:r>
            <a:r>
              <a:rPr lang="cs-CZ" altLang="cs-CZ" sz="3600" b="1" dirty="0">
                <a:latin typeface="Clara Sans" panose="02000503000000020004" pitchFamily="2" charset="0"/>
              </a:rPr>
              <a:t> </a:t>
            </a:r>
            <a:r>
              <a:rPr lang="en-GB" altLang="cs-CZ" sz="3600" b="1" dirty="0">
                <a:latin typeface="Clara Sans" panose="02000503000000020004" pitchFamily="2" charset="0"/>
              </a:rPr>
              <a:t>future</a:t>
            </a:r>
            <a:r>
              <a:rPr lang="cs-CZ" altLang="cs-CZ" sz="3600" b="1" dirty="0">
                <a:latin typeface="Clara Sans" panose="02000503000000020004" pitchFamily="2" charset="0"/>
              </a:rPr>
              <a:t> </a:t>
            </a:r>
            <a:r>
              <a:rPr lang="cs-CZ" sz="3600" dirty="0">
                <a:solidFill>
                  <a:prstClr val="black"/>
                </a:solidFill>
              </a:rPr>
              <a:t>🔮🔬</a:t>
            </a:r>
            <a:r>
              <a:rPr lang="cs-CZ" sz="3600" b="1" dirty="0">
                <a:solidFill>
                  <a:prstClr val="black"/>
                </a:solidFill>
              </a:rPr>
              <a:t>🎣 </a:t>
            </a:r>
            <a:endParaRPr lang="cs-CZ" sz="6000" dirty="0"/>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3"/>
            <a:ext cx="7848575" cy="4730352"/>
          </a:xfrm>
        </p:spPr>
        <p:txBody>
          <a:bodyPr/>
          <a:lstStyle/>
          <a:p>
            <a:pPr marL="0" indent="0" eaLnBrk="1" hangingPunct="1">
              <a:spcBef>
                <a:spcPct val="0"/>
              </a:spcBef>
              <a:buFont typeface="Arial" panose="020B0604020202020204" pitchFamily="34" charset="0"/>
              <a:buNone/>
              <a:defRPr/>
            </a:pPr>
            <a:endParaRPr lang="cs-CZ" sz="2400" dirty="0">
              <a:solidFill>
                <a:prstClr val="black"/>
              </a:solidFill>
            </a:endParaRPr>
          </a:p>
          <a:p>
            <a:pPr marL="0" indent="0" eaLnBrk="1" hangingPunct="1">
              <a:spcBef>
                <a:spcPct val="0"/>
              </a:spcBef>
              <a:buFont typeface="Arial" panose="020B0604020202020204" pitchFamily="34" charset="0"/>
              <a:buNone/>
              <a:defRPr/>
            </a:pPr>
            <a:r>
              <a:rPr lang="cs-CZ" sz="2400" dirty="0">
                <a:solidFill>
                  <a:prstClr val="black"/>
                </a:solidFill>
              </a:rPr>
              <a:t>• </a:t>
            </a:r>
            <a:r>
              <a:rPr lang="en-US" sz="2400" b="1" u="sng" dirty="0">
                <a:solidFill>
                  <a:prstClr val="black"/>
                </a:solidFill>
              </a:rPr>
              <a:t>The future of research on the nutritional needs of </a:t>
            </a:r>
            <a:r>
              <a:rPr lang="en-GB" sz="2400" b="1" u="sng" dirty="0">
                <a:solidFill>
                  <a:prstClr val="black"/>
                </a:solidFill>
              </a:rPr>
              <a:t>percids</a:t>
            </a:r>
            <a:r>
              <a:rPr lang="cs-CZ" sz="2400" b="1" u="sng" dirty="0">
                <a:solidFill>
                  <a:prstClr val="black"/>
                </a:solidFill>
              </a:rPr>
              <a:t> 🔜 👩🏼‍🔬 🥗</a:t>
            </a:r>
            <a:r>
              <a:rPr lang="en-US" sz="2400" b="1" u="sng" dirty="0">
                <a:solidFill>
                  <a:prstClr val="black"/>
                </a:solidFill>
              </a:rPr>
              <a:t>:</a:t>
            </a:r>
            <a:endParaRPr lang="cs-CZ" sz="2400" b="1" u="sng" dirty="0">
              <a:solidFill>
                <a:prstClr val="black"/>
              </a:solidFill>
            </a:endParaRPr>
          </a:p>
          <a:p>
            <a:pPr marL="846137" lvl="1" indent="-342900" eaLnBrk="1" hangingPunct="1">
              <a:spcBef>
                <a:spcPct val="0"/>
              </a:spcBef>
              <a:defRPr/>
            </a:pPr>
            <a:r>
              <a:rPr lang="en-US" sz="2000" dirty="0">
                <a:solidFill>
                  <a:prstClr val="black"/>
                </a:solidFill>
              </a:rPr>
              <a:t>Better understanding of nutritional requirements</a:t>
            </a:r>
            <a:endParaRPr lang="cs-CZ" sz="2000" dirty="0">
              <a:solidFill>
                <a:prstClr val="black"/>
              </a:solidFill>
            </a:endParaRPr>
          </a:p>
          <a:p>
            <a:pPr marL="846137" lvl="1" indent="-342900" eaLnBrk="1" hangingPunct="1">
              <a:spcBef>
                <a:spcPct val="0"/>
              </a:spcBef>
              <a:defRPr/>
            </a:pPr>
            <a:r>
              <a:rPr lang="en-US" sz="2000" dirty="0">
                <a:solidFill>
                  <a:prstClr val="black"/>
                </a:solidFill>
              </a:rPr>
              <a:t>Optimal growth</a:t>
            </a:r>
            <a:endParaRPr lang="cs-CZ" sz="2000" dirty="0">
              <a:solidFill>
                <a:prstClr val="black"/>
              </a:solidFill>
            </a:endParaRPr>
          </a:p>
          <a:p>
            <a:pPr marL="846137" lvl="1" indent="-342900" eaLnBrk="1" hangingPunct="1">
              <a:spcBef>
                <a:spcPct val="0"/>
              </a:spcBef>
              <a:defRPr/>
            </a:pPr>
            <a:r>
              <a:rPr lang="en-US" sz="2000" dirty="0">
                <a:solidFill>
                  <a:prstClr val="black"/>
                </a:solidFill>
              </a:rPr>
              <a:t>Minimal environmental impact</a:t>
            </a:r>
            <a:endParaRPr lang="cs-CZ" sz="2000" dirty="0">
              <a:solidFill>
                <a:prstClr val="black"/>
              </a:solidFill>
            </a:endParaRPr>
          </a:p>
          <a:p>
            <a:pPr marL="0" indent="0" eaLnBrk="1" hangingPunct="1">
              <a:spcBef>
                <a:spcPct val="0"/>
              </a:spcBef>
              <a:buFont typeface="Arial" panose="020B0604020202020204" pitchFamily="34" charset="0"/>
              <a:buNone/>
              <a:defRPr/>
            </a:pPr>
            <a:endParaRPr lang="cs-CZ" sz="1050" dirty="0">
              <a:solidFill>
                <a:prstClr val="black"/>
              </a:solidFill>
            </a:endParaRPr>
          </a:p>
          <a:p>
            <a:pPr marL="0" indent="0" eaLnBrk="1" hangingPunct="1">
              <a:spcBef>
                <a:spcPct val="0"/>
              </a:spcBef>
              <a:buFont typeface="Arial" panose="020B0604020202020204" pitchFamily="34" charset="0"/>
              <a:buNone/>
              <a:defRPr/>
            </a:pPr>
            <a:r>
              <a:rPr lang="cs-CZ" sz="2400" dirty="0">
                <a:solidFill>
                  <a:prstClr val="black"/>
                </a:solidFill>
              </a:rPr>
              <a:t>• </a:t>
            </a:r>
            <a:r>
              <a:rPr lang="en-GB" sz="2400" b="1" u="sng" dirty="0">
                <a:solidFill>
                  <a:prstClr val="black"/>
                </a:solidFill>
              </a:rPr>
              <a:t>New technologies</a:t>
            </a:r>
            <a:r>
              <a:rPr lang="cs-CZ" sz="2400" b="1" u="sng" dirty="0">
                <a:solidFill>
                  <a:prstClr val="black"/>
                </a:solidFill>
              </a:rPr>
              <a:t> 👨🏼‍💻🦾</a:t>
            </a:r>
            <a:r>
              <a:rPr lang="en-GB" sz="2400" b="1" u="sng" dirty="0">
                <a:solidFill>
                  <a:prstClr val="black"/>
                </a:solidFill>
              </a:rPr>
              <a:t>:</a:t>
            </a:r>
          </a:p>
          <a:p>
            <a:pPr marL="846137" lvl="1" indent="-342900" eaLnBrk="1" hangingPunct="1">
              <a:spcBef>
                <a:spcPct val="0"/>
              </a:spcBef>
              <a:buFontTx/>
              <a:buChar char="–"/>
              <a:defRPr/>
            </a:pPr>
            <a:r>
              <a:rPr lang="en-GB" sz="2000" dirty="0">
                <a:solidFill>
                  <a:prstClr val="black"/>
                </a:solidFill>
              </a:rPr>
              <a:t>More accurate feeding in intensive systems (RAS)</a:t>
            </a:r>
          </a:p>
          <a:p>
            <a:pPr marL="846137" lvl="1" indent="-342900" eaLnBrk="1" hangingPunct="1">
              <a:spcBef>
                <a:spcPct val="0"/>
              </a:spcBef>
              <a:buFontTx/>
              <a:buChar char="–"/>
              <a:defRPr/>
            </a:pPr>
            <a:r>
              <a:rPr lang="en-GB" sz="2000" dirty="0">
                <a:solidFill>
                  <a:prstClr val="black"/>
                </a:solidFill>
              </a:rPr>
              <a:t>Optimisation of nutrient supply</a:t>
            </a:r>
          </a:p>
          <a:p>
            <a:pPr marL="846137" lvl="1" indent="-342900" eaLnBrk="1" hangingPunct="1">
              <a:spcBef>
                <a:spcPct val="0"/>
              </a:spcBef>
              <a:buFontTx/>
              <a:buChar char="–"/>
              <a:defRPr/>
            </a:pPr>
            <a:r>
              <a:rPr lang="en-GB" sz="2000" dirty="0">
                <a:solidFill>
                  <a:prstClr val="black"/>
                </a:solidFill>
              </a:rPr>
              <a:t>Minimisation of feed wastage</a:t>
            </a:r>
          </a:p>
          <a:p>
            <a:pPr marL="0" indent="0" eaLnBrk="1" hangingPunct="1">
              <a:spcBef>
                <a:spcPct val="0"/>
              </a:spcBef>
              <a:buFont typeface="Arial" panose="020B0604020202020204" pitchFamily="34" charset="0"/>
              <a:buNone/>
              <a:defRPr/>
            </a:pPr>
            <a:endParaRPr lang="cs-CZ" sz="1000" dirty="0">
              <a:solidFill>
                <a:prstClr val="black"/>
              </a:solidFill>
            </a:endParaRPr>
          </a:p>
          <a:p>
            <a:pPr marL="0" indent="0" eaLnBrk="1" hangingPunct="1">
              <a:spcBef>
                <a:spcPct val="0"/>
              </a:spcBef>
              <a:buNone/>
              <a:defRPr/>
            </a:pPr>
            <a:r>
              <a:rPr lang="cs-CZ" sz="2400" dirty="0">
                <a:solidFill>
                  <a:prstClr val="black"/>
                </a:solidFill>
              </a:rPr>
              <a:t>• </a:t>
            </a:r>
            <a:r>
              <a:rPr lang="en-GB" sz="2400" b="1" u="sng" dirty="0">
                <a:solidFill>
                  <a:prstClr val="black"/>
                </a:solidFill>
              </a:rPr>
              <a:t>Research on the fish microbiome</a:t>
            </a:r>
            <a:r>
              <a:rPr lang="cs-CZ" sz="2400" b="1" u="sng" dirty="0">
                <a:solidFill>
                  <a:prstClr val="black"/>
                </a:solidFill>
              </a:rPr>
              <a:t> 🔬</a:t>
            </a:r>
            <a:r>
              <a:rPr lang="cs-CZ" sz="2400" u="sng" dirty="0">
                <a:solidFill>
                  <a:prstClr val="black"/>
                </a:solidFill>
              </a:rPr>
              <a:t>🐟</a:t>
            </a:r>
            <a:r>
              <a:rPr lang="en-GB" sz="2400" b="1" u="sng" dirty="0">
                <a:solidFill>
                  <a:prstClr val="black"/>
                </a:solidFill>
              </a:rPr>
              <a:t>:</a:t>
            </a:r>
          </a:p>
          <a:p>
            <a:pPr marL="846137" lvl="1" indent="-342900" eaLnBrk="1" hangingPunct="1">
              <a:spcBef>
                <a:spcPct val="0"/>
              </a:spcBef>
              <a:defRPr/>
            </a:pPr>
            <a:r>
              <a:rPr lang="en-GB" sz="2100" dirty="0">
                <a:solidFill>
                  <a:prstClr val="black"/>
                </a:solidFill>
              </a:rPr>
              <a:t>Relationship between gut microbiota and nutrient uptake efficiency</a:t>
            </a:r>
          </a:p>
        </p:txBody>
      </p:sp>
      <p:pic>
        <p:nvPicPr>
          <p:cNvPr id="4" name="Picture 18">
            <a:extLst>
              <a:ext uri="{FF2B5EF4-FFF2-40B4-BE49-F238E27FC236}">
                <a16:creationId xmlns:a16="http://schemas.microsoft.com/office/drawing/2014/main" id="{C71B7533-B394-D533-D086-6F7DC41F9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8E5E5EF-2BB9-C0E2-38E3-8D940FB83C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7845" y="4561157"/>
            <a:ext cx="2296118" cy="30001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A0FC53C-F379-9E96-9787-5903310DF0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7845" y="1080896"/>
            <a:ext cx="4603502" cy="3455710"/>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5CA28838-777A-4869-B83B-14FA44ACC676}"/>
              </a:ext>
            </a:extLst>
          </p:cNvPr>
          <p:cNvSpPr>
            <a:spLocks noGrp="1"/>
          </p:cNvSpPr>
          <p:nvPr>
            <p:ph type="sldNum" sz="quarter" idx="12"/>
          </p:nvPr>
        </p:nvSpPr>
        <p:spPr/>
        <p:txBody>
          <a:bodyPr/>
          <a:lstStyle/>
          <a:p>
            <a:pPr>
              <a:defRPr/>
            </a:pPr>
            <a:fld id="{C466BEC8-0E7C-4B91-ABEF-C60D2C457CAA}" type="slidenum">
              <a:rPr lang="cs-CZ" altLang="cs-CZ" smtClean="0"/>
              <a:pPr>
                <a:defRPr/>
              </a:pPr>
              <a:t>28</a:t>
            </a:fld>
            <a:endParaRPr lang="cs-CZ" altLang="cs-CZ"/>
          </a:p>
        </p:txBody>
      </p:sp>
    </p:spTree>
    <p:extLst>
      <p:ext uri="{BB962C8B-B14F-4D97-AF65-F5344CB8AC3E}">
        <p14:creationId xmlns:p14="http://schemas.microsoft.com/office/powerpoint/2010/main" val="1006749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_20221016_071147 (1)">
            <a:hlinkClick r:id="" action="ppaction://media"/>
            <a:extLst>
              <a:ext uri="{FF2B5EF4-FFF2-40B4-BE49-F238E27FC236}">
                <a16:creationId xmlns:a16="http://schemas.microsoft.com/office/drawing/2014/main" id="{A6C90D78-4444-26A7-8280-BBAB351C5D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53723" y="1487779"/>
            <a:ext cx="4489227" cy="6073484"/>
          </a:xfrm>
          <a:prstGeom prst="rect">
            <a:avLst/>
          </a:prstGeom>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8640663" cy="1174750"/>
          </a:xfrm>
        </p:spPr>
        <p:txBody>
          <a:bodyPr/>
          <a:lstStyle/>
          <a:p>
            <a:pPr eaLnBrk="1" hangingPunct="1">
              <a:spcBef>
                <a:spcPct val="0"/>
              </a:spcBef>
              <a:defRPr/>
            </a:pPr>
            <a:r>
              <a:rPr lang="en-GB" altLang="cs-CZ" sz="3600" b="1" dirty="0">
                <a:latin typeface="Clara Sans" panose="02000503000000020004" pitchFamily="2" charset="0"/>
              </a:rPr>
              <a:t>Challenges</a:t>
            </a:r>
            <a:r>
              <a:rPr lang="cs-CZ" altLang="cs-CZ" sz="3600" b="1" dirty="0">
                <a:latin typeface="Clara Sans" panose="02000503000000020004" pitchFamily="2" charset="0"/>
              </a:rPr>
              <a:t> </a:t>
            </a:r>
            <a:r>
              <a:rPr lang="en-GB" altLang="cs-CZ" sz="3600" b="1" dirty="0">
                <a:latin typeface="Clara Sans" panose="02000503000000020004" pitchFamily="2" charset="0"/>
              </a:rPr>
              <a:t>for</a:t>
            </a:r>
            <a:r>
              <a:rPr lang="cs-CZ" altLang="cs-CZ" sz="3600" b="1" dirty="0">
                <a:latin typeface="Clara Sans" panose="02000503000000020004" pitchFamily="2" charset="0"/>
              </a:rPr>
              <a:t> </a:t>
            </a:r>
            <a:r>
              <a:rPr lang="en-GB" altLang="cs-CZ" sz="3600" b="1" dirty="0">
                <a:latin typeface="Clara Sans" panose="02000503000000020004" pitchFamily="2" charset="0"/>
              </a:rPr>
              <a:t>the</a:t>
            </a:r>
            <a:r>
              <a:rPr lang="cs-CZ" altLang="cs-CZ" sz="3600" b="1" dirty="0">
                <a:latin typeface="Clara Sans" panose="02000503000000020004" pitchFamily="2" charset="0"/>
              </a:rPr>
              <a:t> </a:t>
            </a:r>
            <a:r>
              <a:rPr lang="en-GB" altLang="cs-CZ" sz="3600" b="1" dirty="0">
                <a:latin typeface="Clara Sans" panose="02000503000000020004" pitchFamily="2" charset="0"/>
              </a:rPr>
              <a:t>future</a:t>
            </a:r>
            <a:r>
              <a:rPr lang="cs-CZ" altLang="cs-CZ" sz="3600" b="1" dirty="0">
                <a:latin typeface="Clara Sans" panose="02000503000000020004" pitchFamily="2" charset="0"/>
              </a:rPr>
              <a:t> </a:t>
            </a:r>
            <a:r>
              <a:rPr lang="cs-CZ" sz="3600" dirty="0">
                <a:solidFill>
                  <a:prstClr val="black"/>
                </a:solidFill>
              </a:rPr>
              <a:t>🔮🔬🐟</a:t>
            </a:r>
            <a:endParaRPr lang="cs-CZ" sz="6000" dirty="0"/>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2"/>
            <a:ext cx="6552431" cy="4903787"/>
          </a:xfrm>
        </p:spPr>
        <p:txBody>
          <a:bodyPr/>
          <a:lstStyle/>
          <a:p>
            <a:pPr marL="0" indent="0" eaLnBrk="1" hangingPunct="1">
              <a:spcBef>
                <a:spcPct val="0"/>
              </a:spcBef>
              <a:buNone/>
              <a:defRPr/>
            </a:pPr>
            <a:endParaRPr lang="cs-CZ" sz="1100" dirty="0">
              <a:solidFill>
                <a:prstClr val="black"/>
              </a:solidFill>
            </a:endParaRPr>
          </a:p>
          <a:p>
            <a:pPr marL="0" indent="0" eaLnBrk="1" hangingPunct="1">
              <a:spcBef>
                <a:spcPct val="0"/>
              </a:spcBef>
              <a:buNone/>
              <a:defRPr/>
            </a:pPr>
            <a:r>
              <a:rPr lang="cs-CZ" sz="2800" dirty="0">
                <a:solidFill>
                  <a:prstClr val="black"/>
                </a:solidFill>
              </a:rPr>
              <a:t>• </a:t>
            </a:r>
            <a:r>
              <a:rPr lang="cs-CZ" sz="2800" b="1" dirty="0">
                <a:ln>
                  <a:solidFill>
                    <a:schemeClr val="tx1"/>
                  </a:solidFill>
                </a:ln>
                <a:solidFill>
                  <a:srgbClr val="00B050"/>
                </a:solidFill>
              </a:rPr>
              <a:t>$</a:t>
            </a:r>
            <a:r>
              <a:rPr lang="cs-CZ" sz="2800" b="1" dirty="0">
                <a:ln>
                  <a:solidFill>
                    <a:schemeClr val="tx1"/>
                  </a:solidFill>
                </a:ln>
                <a:solidFill>
                  <a:prstClr val="black"/>
                </a:solidFill>
              </a:rPr>
              <a:t> </a:t>
            </a:r>
            <a:r>
              <a:rPr lang="en-US" sz="2800" b="1" u="sng" dirty="0">
                <a:solidFill>
                  <a:prstClr val="black"/>
                </a:solidFill>
              </a:rPr>
              <a:t>The economic side of sustainability</a:t>
            </a:r>
            <a:r>
              <a:rPr lang="cs-CZ" sz="2800" b="1" dirty="0">
                <a:ln>
                  <a:solidFill>
                    <a:schemeClr val="tx1"/>
                  </a:solidFill>
                </a:ln>
                <a:solidFill>
                  <a:srgbClr val="00B050"/>
                </a:solidFill>
              </a:rPr>
              <a:t> $</a:t>
            </a:r>
            <a:endParaRPr lang="cs-CZ" sz="2800" b="1" dirty="0">
              <a:solidFill>
                <a:prstClr val="black"/>
              </a:solidFill>
            </a:endParaRPr>
          </a:p>
          <a:p>
            <a:pPr marL="846137" lvl="1" indent="-342900" eaLnBrk="1" hangingPunct="1">
              <a:spcBef>
                <a:spcPct val="0"/>
              </a:spcBef>
              <a:buFontTx/>
              <a:buChar char="–"/>
              <a:defRPr/>
            </a:pPr>
            <a:r>
              <a:rPr lang="en-US" sz="2000" dirty="0">
                <a:solidFill>
                  <a:prstClr val="black"/>
                </a:solidFill>
              </a:rPr>
              <a:t>Investment in new technologies and feeds can be ↑</a:t>
            </a:r>
            <a:endParaRPr lang="cs-CZ" sz="2000" dirty="0">
              <a:solidFill>
                <a:prstClr val="black"/>
              </a:solidFill>
            </a:endParaRPr>
          </a:p>
          <a:p>
            <a:pPr marL="846137" lvl="1" indent="-342900" eaLnBrk="1" hangingPunct="1">
              <a:spcBef>
                <a:spcPct val="0"/>
              </a:spcBef>
              <a:buFontTx/>
              <a:buChar char="–"/>
              <a:defRPr/>
            </a:pPr>
            <a:r>
              <a:rPr lang="en-US" sz="2000" dirty="0">
                <a:solidFill>
                  <a:prstClr val="black"/>
                </a:solidFill>
              </a:rPr>
              <a:t>Long-term innovation leads to ↓ </a:t>
            </a:r>
            <a:r>
              <a:rPr lang="cs-CZ" sz="2400" b="1" dirty="0">
                <a:ln>
                  <a:solidFill>
                    <a:schemeClr val="tx1"/>
                  </a:solidFill>
                </a:ln>
                <a:solidFill>
                  <a:srgbClr val="00B050"/>
                </a:solidFill>
              </a:rPr>
              <a:t>$$ </a:t>
            </a:r>
          </a:p>
          <a:p>
            <a:pPr marL="846137" lvl="1" indent="-342900" eaLnBrk="1" hangingPunct="1">
              <a:spcBef>
                <a:spcPct val="0"/>
              </a:spcBef>
              <a:buFontTx/>
              <a:buChar char="–"/>
              <a:defRPr/>
            </a:pPr>
            <a:r>
              <a:rPr lang="en-US" sz="2000" dirty="0">
                <a:solidFill>
                  <a:prstClr val="black"/>
                </a:solidFill>
              </a:rPr>
              <a:t>↓↓ ecological impact</a:t>
            </a:r>
            <a:endParaRPr lang="cs-CZ" sz="2000" dirty="0">
              <a:solidFill>
                <a:prstClr val="black"/>
              </a:solidFill>
            </a:endParaRPr>
          </a:p>
          <a:p>
            <a:pPr marL="503237" lvl="1" indent="0" eaLnBrk="1" hangingPunct="1">
              <a:spcBef>
                <a:spcPct val="0"/>
              </a:spcBef>
              <a:buNone/>
              <a:defRPr/>
            </a:pPr>
            <a:endParaRPr lang="cs-CZ" sz="1050" dirty="0">
              <a:solidFill>
                <a:prstClr val="black"/>
              </a:solidFill>
            </a:endParaRPr>
          </a:p>
          <a:p>
            <a:pPr marL="0" indent="0" eaLnBrk="1" hangingPunct="1">
              <a:spcBef>
                <a:spcPct val="0"/>
              </a:spcBef>
              <a:buFont typeface="Arial" panose="020B0604020202020204" pitchFamily="34" charset="0"/>
              <a:buNone/>
              <a:defRPr/>
            </a:pPr>
            <a:r>
              <a:rPr lang="cs-CZ" sz="2800" dirty="0">
                <a:solidFill>
                  <a:prstClr val="black"/>
                </a:solidFill>
              </a:rPr>
              <a:t>• 🛠</a:t>
            </a:r>
            <a:r>
              <a:rPr lang="en-US" sz="2800" b="1" u="sng" dirty="0">
                <a:solidFill>
                  <a:prstClr val="black"/>
                </a:solidFill>
              </a:rPr>
              <a:t>Research and development</a:t>
            </a:r>
            <a:r>
              <a:rPr lang="en-US" sz="2800" b="1" dirty="0">
                <a:solidFill>
                  <a:prstClr val="black"/>
                </a:solidFill>
              </a:rPr>
              <a:t>🛠</a:t>
            </a:r>
            <a:endParaRPr lang="cs-CZ" sz="2800" b="1" dirty="0">
              <a:solidFill>
                <a:prstClr val="black"/>
              </a:solidFill>
            </a:endParaRPr>
          </a:p>
          <a:p>
            <a:pPr marL="846137" lvl="1" indent="-342900" eaLnBrk="1" hangingPunct="1">
              <a:spcBef>
                <a:spcPct val="0"/>
              </a:spcBef>
              <a:buFontTx/>
              <a:buChar char="–"/>
              <a:defRPr/>
            </a:pPr>
            <a:r>
              <a:rPr lang="en-US" sz="2000" dirty="0">
                <a:solidFill>
                  <a:prstClr val="black"/>
                </a:solidFill>
              </a:rPr>
              <a:t>Continued research and development is key</a:t>
            </a:r>
            <a:endParaRPr lang="cs-CZ" sz="2000" dirty="0">
              <a:solidFill>
                <a:prstClr val="black"/>
              </a:solidFill>
            </a:endParaRPr>
          </a:p>
          <a:p>
            <a:pPr marL="846137" lvl="1" indent="-342900" eaLnBrk="1" hangingPunct="1">
              <a:spcBef>
                <a:spcPct val="0"/>
              </a:spcBef>
              <a:buFontTx/>
              <a:buChar char="–"/>
              <a:defRPr/>
            </a:pPr>
            <a:r>
              <a:rPr lang="en-US" sz="2000" dirty="0">
                <a:solidFill>
                  <a:prstClr val="black"/>
                </a:solidFill>
              </a:rPr>
              <a:t>New insights for process optimization</a:t>
            </a:r>
            <a:endParaRPr lang="cs-CZ" sz="2000" dirty="0">
              <a:solidFill>
                <a:prstClr val="black"/>
              </a:solidFill>
            </a:endParaRPr>
          </a:p>
          <a:p>
            <a:pPr marL="846137" lvl="1" indent="-342900" eaLnBrk="1" hangingPunct="1">
              <a:spcBef>
                <a:spcPct val="0"/>
              </a:spcBef>
              <a:buFontTx/>
              <a:buChar char="–"/>
              <a:defRPr/>
            </a:pPr>
            <a:r>
              <a:rPr lang="en-US" sz="2000" dirty="0">
                <a:solidFill>
                  <a:prstClr val="black"/>
                </a:solidFill>
              </a:rPr>
              <a:t>Ensuring sustainability of </a:t>
            </a:r>
            <a:r>
              <a:rPr lang="cs-CZ" sz="2000" dirty="0" err="1">
                <a:solidFill>
                  <a:prstClr val="black"/>
                </a:solidFill>
              </a:rPr>
              <a:t>percid</a:t>
            </a:r>
            <a:r>
              <a:rPr lang="cs-CZ" sz="2000" dirty="0">
                <a:solidFill>
                  <a:prstClr val="black"/>
                </a:solidFill>
              </a:rPr>
              <a:t> </a:t>
            </a:r>
            <a:r>
              <a:rPr lang="en-US" sz="2000" dirty="0">
                <a:solidFill>
                  <a:prstClr val="black"/>
                </a:solidFill>
              </a:rPr>
              <a:t>production</a:t>
            </a:r>
            <a:endParaRPr lang="cs-CZ" sz="2000" dirty="0">
              <a:solidFill>
                <a:prstClr val="black"/>
              </a:solidFill>
            </a:endParaRPr>
          </a:p>
          <a:p>
            <a:pPr marL="0" indent="0" eaLnBrk="1" hangingPunct="1">
              <a:spcBef>
                <a:spcPct val="0"/>
              </a:spcBef>
              <a:buFont typeface="Arial" panose="020B0604020202020204" pitchFamily="34" charset="0"/>
              <a:buNone/>
              <a:defRPr/>
            </a:pPr>
            <a:endParaRPr lang="cs-CZ" sz="1050" dirty="0">
              <a:solidFill>
                <a:prstClr val="black"/>
              </a:solidFill>
            </a:endParaRPr>
          </a:p>
          <a:p>
            <a:pPr marL="0" indent="0" eaLnBrk="1" hangingPunct="1">
              <a:spcBef>
                <a:spcPct val="0"/>
              </a:spcBef>
              <a:buNone/>
              <a:defRPr/>
            </a:pPr>
            <a:r>
              <a:rPr lang="cs-CZ" sz="2800" dirty="0">
                <a:solidFill>
                  <a:prstClr val="black"/>
                </a:solidFill>
              </a:rPr>
              <a:t>• </a:t>
            </a:r>
            <a:r>
              <a:rPr lang="en-US" sz="2800" b="1" u="sng" dirty="0">
                <a:solidFill>
                  <a:prstClr val="black"/>
                </a:solidFill>
              </a:rPr>
              <a:t>The future of feed in </a:t>
            </a:r>
            <a:r>
              <a:rPr lang="cs-CZ" sz="2800" b="1" u="sng" dirty="0" err="1">
                <a:solidFill>
                  <a:prstClr val="black"/>
                </a:solidFill>
              </a:rPr>
              <a:t>percid</a:t>
            </a:r>
            <a:r>
              <a:rPr lang="cs-CZ" sz="2800" b="1" u="sng" dirty="0">
                <a:solidFill>
                  <a:prstClr val="black"/>
                </a:solidFill>
              </a:rPr>
              <a:t> a</a:t>
            </a:r>
            <a:r>
              <a:rPr lang="en-US" sz="2800" b="1" u="sng" dirty="0" err="1">
                <a:solidFill>
                  <a:prstClr val="black"/>
                </a:solidFill>
              </a:rPr>
              <a:t>quaculture</a:t>
            </a:r>
            <a:endParaRPr lang="cs-CZ" sz="2800" b="1" u="sng" dirty="0">
              <a:solidFill>
                <a:prstClr val="black"/>
              </a:solidFill>
            </a:endParaRPr>
          </a:p>
          <a:p>
            <a:pPr marL="846137" lvl="1" indent="-342900" eaLnBrk="1" hangingPunct="1">
              <a:spcBef>
                <a:spcPct val="0"/>
              </a:spcBef>
              <a:buFont typeface="Calibri" panose="020F0502020204030204" pitchFamily="34" charset="0"/>
              <a:buChar char="-"/>
              <a:defRPr/>
            </a:pPr>
            <a:r>
              <a:rPr lang="en-US" sz="2000" dirty="0">
                <a:solidFill>
                  <a:prstClr val="black"/>
                </a:solidFill>
              </a:rPr>
              <a:t>Towards greater sustainability</a:t>
            </a:r>
            <a:endParaRPr lang="cs-CZ" sz="2000" dirty="0">
              <a:solidFill>
                <a:prstClr val="black"/>
              </a:solidFill>
            </a:endParaRPr>
          </a:p>
          <a:p>
            <a:pPr marL="846137" lvl="1" indent="-342900" eaLnBrk="1" hangingPunct="1">
              <a:spcBef>
                <a:spcPct val="0"/>
              </a:spcBef>
              <a:buFont typeface="Calibri" panose="020F0502020204030204" pitchFamily="34" charset="0"/>
              <a:buChar char="-"/>
              <a:defRPr/>
            </a:pPr>
            <a:r>
              <a:rPr lang="en-US" sz="2000" dirty="0">
                <a:solidFill>
                  <a:prstClr val="black"/>
                </a:solidFill>
              </a:rPr>
              <a:t>Economic and environmental sustainability</a:t>
            </a:r>
            <a:endParaRPr lang="cs-CZ" sz="2000" dirty="0">
              <a:solidFill>
                <a:prstClr val="black"/>
              </a:solidFill>
            </a:endParaRPr>
          </a:p>
          <a:p>
            <a:pPr marL="846137" lvl="1" indent="-342900" eaLnBrk="1" hangingPunct="1">
              <a:spcBef>
                <a:spcPct val="0"/>
              </a:spcBef>
              <a:buFont typeface="Calibri" panose="020F0502020204030204" pitchFamily="34" charset="0"/>
              <a:buChar char="-"/>
              <a:defRPr/>
            </a:pPr>
            <a:r>
              <a:rPr lang="en-US" sz="2000" dirty="0">
                <a:solidFill>
                  <a:prstClr val="black"/>
                </a:solidFill>
              </a:rPr>
              <a:t>Ensuring long-term sustainability and efficiency</a:t>
            </a:r>
            <a:endParaRPr lang="en-GB" sz="1800" dirty="0">
              <a:solidFill>
                <a:prstClr val="black"/>
              </a:solidFill>
            </a:endParaRPr>
          </a:p>
        </p:txBody>
      </p:sp>
      <p:pic>
        <p:nvPicPr>
          <p:cNvPr id="4" name="Picture 18">
            <a:extLst>
              <a:ext uri="{FF2B5EF4-FFF2-40B4-BE49-F238E27FC236}">
                <a16:creationId xmlns:a16="http://schemas.microsoft.com/office/drawing/2014/main" id="{C71B7533-B394-D533-D086-6F7DC41F92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symbol pro číslo snímku 4">
            <a:extLst>
              <a:ext uri="{FF2B5EF4-FFF2-40B4-BE49-F238E27FC236}">
                <a16:creationId xmlns:a16="http://schemas.microsoft.com/office/drawing/2014/main" id="{7908F7E2-C566-70E0-53CF-EEED77024834}"/>
              </a:ext>
            </a:extLst>
          </p:cNvPr>
          <p:cNvSpPr>
            <a:spLocks noGrp="1"/>
          </p:cNvSpPr>
          <p:nvPr>
            <p:ph type="sldNum" sz="quarter" idx="12"/>
          </p:nvPr>
        </p:nvSpPr>
        <p:spPr/>
        <p:txBody>
          <a:bodyPr/>
          <a:lstStyle/>
          <a:p>
            <a:pPr>
              <a:defRPr/>
            </a:pPr>
            <a:fld id="{C466BEC8-0E7C-4B91-ABEF-C60D2C457CAA}" type="slidenum">
              <a:rPr lang="cs-CZ" altLang="cs-CZ" smtClean="0"/>
              <a:pPr>
                <a:defRPr/>
              </a:pPr>
              <a:t>29</a:t>
            </a:fld>
            <a:endParaRPr lang="cs-CZ" altLang="cs-CZ"/>
          </a:p>
        </p:txBody>
      </p:sp>
    </p:spTree>
    <p:extLst>
      <p:ext uri="{BB962C8B-B14F-4D97-AF65-F5344CB8AC3E}">
        <p14:creationId xmlns:p14="http://schemas.microsoft.com/office/powerpoint/2010/main" val="333037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7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descr="Obsah obrázku skica, bílé, kresba, sněhová vločka&#10;&#10;Popis byl vytvořen automaticky">
            <a:extLst>
              <a:ext uri="{FF2B5EF4-FFF2-40B4-BE49-F238E27FC236}">
                <a16:creationId xmlns:a16="http://schemas.microsoft.com/office/drawing/2014/main" id="{5B812C04-3F9B-29D7-1746-3E96A7463A0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flipV="1">
            <a:off x="7771805" y="1260351"/>
            <a:ext cx="5675101" cy="6306026"/>
          </a:xfrm>
          <a:prstGeom prst="rect">
            <a:avLst/>
          </a:prstGeom>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100" y="1331913"/>
            <a:ext cx="5867400" cy="1174750"/>
          </a:xfrm>
        </p:spPr>
        <p:txBody>
          <a:bodyPr/>
          <a:lstStyle/>
          <a:p>
            <a:pPr>
              <a:defRPr/>
            </a:pPr>
            <a:r>
              <a:rPr lang="cs-CZ" altLang="cs-CZ" b="1" dirty="0">
                <a:latin typeface="+mj-lt"/>
              </a:rPr>
              <a:t>📝</a:t>
            </a:r>
            <a:r>
              <a:rPr lang="en-GB" altLang="cs-CZ" b="1" dirty="0">
                <a:latin typeface="+mj-lt"/>
              </a:rPr>
              <a:t>Content</a:t>
            </a:r>
            <a:r>
              <a:rPr lang="cs-CZ" altLang="cs-CZ" b="1" dirty="0">
                <a:latin typeface="+mj-lt"/>
              </a:rPr>
              <a:t>:</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1958324"/>
            <a:ext cx="6912471" cy="4248150"/>
          </a:xfrm>
        </p:spPr>
        <p:txBody>
          <a:bodyPr/>
          <a:lstStyle/>
          <a:p>
            <a:pPr marL="0" indent="0" algn="just" eaLnBrk="1" hangingPunct="1">
              <a:spcBef>
                <a:spcPct val="0"/>
              </a:spcBef>
              <a:buFont typeface="Arial" panose="020B0604020202020204" pitchFamily="34" charset="0"/>
              <a:buNone/>
              <a:defRPr/>
            </a:pPr>
            <a:r>
              <a:rPr lang="cs-CZ" sz="2263" dirty="0">
                <a:solidFill>
                  <a:prstClr val="black"/>
                </a:solidFill>
                <a:latin typeface="+mn-lt"/>
              </a:rPr>
              <a:t>• </a:t>
            </a:r>
            <a:r>
              <a:rPr lang="en-GB" sz="2263" dirty="0">
                <a:solidFill>
                  <a:prstClr val="black"/>
                </a:solidFill>
                <a:latin typeface="+mn-lt"/>
              </a:rPr>
              <a:t>Introduction</a:t>
            </a:r>
          </a:p>
          <a:p>
            <a:pPr marL="788987" lvl="1" indent="-285750" algn="just" eaLnBrk="1" hangingPunct="1">
              <a:spcBef>
                <a:spcPct val="0"/>
              </a:spcBef>
              <a:buFont typeface="Calibri" panose="020F0502020204030204" pitchFamily="34" charset="0"/>
              <a:buChar char="‒"/>
              <a:defRPr/>
            </a:pPr>
            <a:r>
              <a:rPr lang="en-US" sz="1763" dirty="0">
                <a:solidFill>
                  <a:prstClr val="black"/>
                </a:solidFill>
                <a:latin typeface="+mn-lt"/>
              </a:rPr>
              <a:t>The importance of percid fish in European aquaculture</a:t>
            </a:r>
            <a:endParaRPr lang="cs-CZ" sz="1763" dirty="0">
              <a:solidFill>
                <a:prstClr val="black"/>
              </a:solidFill>
              <a:latin typeface="+mn-lt"/>
            </a:endParaRPr>
          </a:p>
          <a:p>
            <a:pPr marL="788987" lvl="1" indent="-285750" algn="just" eaLnBrk="1" hangingPunct="1">
              <a:spcBef>
                <a:spcPct val="0"/>
              </a:spcBef>
              <a:buFont typeface="Calibri" panose="020F0502020204030204" pitchFamily="34" charset="0"/>
              <a:buChar char="‒"/>
              <a:defRPr/>
            </a:pPr>
            <a:r>
              <a:rPr lang="en-GB" sz="1763" dirty="0">
                <a:solidFill>
                  <a:prstClr val="black"/>
                </a:solidFill>
                <a:latin typeface="+mn-lt"/>
              </a:rPr>
              <a:t>Biological</a:t>
            </a:r>
            <a:r>
              <a:rPr lang="cs-CZ" sz="1763" dirty="0">
                <a:solidFill>
                  <a:prstClr val="black"/>
                </a:solidFill>
                <a:latin typeface="+mn-lt"/>
              </a:rPr>
              <a:t> and </a:t>
            </a:r>
            <a:r>
              <a:rPr lang="en-GB" sz="1763" dirty="0">
                <a:solidFill>
                  <a:prstClr val="black"/>
                </a:solidFill>
                <a:latin typeface="+mn-lt"/>
              </a:rPr>
              <a:t>economic</a:t>
            </a:r>
            <a:r>
              <a:rPr lang="cs-CZ" sz="1763" dirty="0">
                <a:solidFill>
                  <a:prstClr val="black"/>
                </a:solidFill>
                <a:latin typeface="+mn-lt"/>
              </a:rPr>
              <a:t> </a:t>
            </a:r>
            <a:r>
              <a:rPr lang="en-GB" sz="1763" dirty="0">
                <a:solidFill>
                  <a:prstClr val="black"/>
                </a:solidFill>
                <a:latin typeface="+mn-lt"/>
              </a:rPr>
              <a:t>benefits</a:t>
            </a:r>
          </a:p>
          <a:p>
            <a:pPr marL="788987" lvl="1" indent="-285750" algn="just" eaLnBrk="1" hangingPunct="1">
              <a:spcBef>
                <a:spcPct val="0"/>
              </a:spcBef>
              <a:buFont typeface="Calibri" panose="020F0502020204030204" pitchFamily="34" charset="0"/>
              <a:buChar char="‒"/>
              <a:defRPr/>
            </a:pPr>
            <a:r>
              <a:rPr lang="en-GB" sz="1763" dirty="0">
                <a:solidFill>
                  <a:prstClr val="black"/>
                </a:solidFill>
                <a:latin typeface="+mn-lt"/>
              </a:rPr>
              <a:t>Intensive</a:t>
            </a:r>
            <a:r>
              <a:rPr lang="cs-CZ" sz="1763" dirty="0">
                <a:solidFill>
                  <a:prstClr val="black"/>
                </a:solidFill>
                <a:latin typeface="+mn-lt"/>
              </a:rPr>
              <a:t> </a:t>
            </a:r>
            <a:r>
              <a:rPr lang="en-GB" sz="1763" dirty="0">
                <a:solidFill>
                  <a:prstClr val="black"/>
                </a:solidFill>
                <a:latin typeface="+mn-lt"/>
              </a:rPr>
              <a:t>aquaculture</a:t>
            </a:r>
            <a:r>
              <a:rPr lang="cs-CZ" sz="1763" dirty="0">
                <a:solidFill>
                  <a:prstClr val="black"/>
                </a:solidFill>
                <a:latin typeface="+mn-lt"/>
              </a:rPr>
              <a:t> </a:t>
            </a:r>
            <a:r>
              <a:rPr lang="en-GB" sz="1763" dirty="0">
                <a:solidFill>
                  <a:prstClr val="black"/>
                </a:solidFill>
                <a:latin typeface="+mn-lt"/>
              </a:rPr>
              <a:t>systems</a:t>
            </a:r>
          </a:p>
          <a:p>
            <a:pPr marL="788987" lvl="1" indent="-285750" algn="just" eaLnBrk="1" hangingPunct="1">
              <a:spcBef>
                <a:spcPct val="0"/>
              </a:spcBef>
              <a:buFont typeface="Calibri" panose="020F0502020204030204" pitchFamily="34" charset="0"/>
              <a:buChar char="‒"/>
              <a:defRPr/>
            </a:pPr>
            <a:r>
              <a:rPr lang="en-GB" sz="1763" dirty="0">
                <a:solidFill>
                  <a:prstClr val="black"/>
                </a:solidFill>
                <a:latin typeface="+mn-lt"/>
              </a:rPr>
              <a:t>Economic</a:t>
            </a:r>
            <a:r>
              <a:rPr lang="cs-CZ" sz="1763" dirty="0">
                <a:solidFill>
                  <a:prstClr val="black"/>
                </a:solidFill>
                <a:latin typeface="+mn-lt"/>
              </a:rPr>
              <a:t> </a:t>
            </a:r>
            <a:r>
              <a:rPr lang="en-GB" sz="1763" dirty="0">
                <a:solidFill>
                  <a:prstClr val="black"/>
                </a:solidFill>
                <a:latin typeface="+mn-lt"/>
              </a:rPr>
              <a:t>challenges</a:t>
            </a:r>
            <a:r>
              <a:rPr lang="cs-CZ" sz="1763" dirty="0">
                <a:solidFill>
                  <a:prstClr val="black"/>
                </a:solidFill>
                <a:latin typeface="+mn-lt"/>
              </a:rPr>
              <a:t> and </a:t>
            </a:r>
            <a:r>
              <a:rPr lang="en-GB" sz="1763" dirty="0">
                <a:solidFill>
                  <a:prstClr val="black"/>
                </a:solidFill>
                <a:latin typeface="+mn-lt"/>
              </a:rPr>
              <a:t>opportunities</a:t>
            </a:r>
          </a:p>
          <a:p>
            <a:pPr marL="788987" lvl="1" indent="-285750" algn="just" eaLnBrk="1" hangingPunct="1">
              <a:spcBef>
                <a:spcPct val="0"/>
              </a:spcBef>
              <a:buFont typeface="Calibri" panose="020F0502020204030204" pitchFamily="34" charset="0"/>
              <a:buChar char="‒"/>
              <a:defRPr/>
            </a:pPr>
            <a:r>
              <a:rPr lang="en-US" sz="1763" dirty="0">
                <a:solidFill>
                  <a:prstClr val="black"/>
                </a:solidFill>
                <a:latin typeface="+mn-lt"/>
              </a:rPr>
              <a:t>Nutrition of pikeperch in aquaculture</a:t>
            </a:r>
            <a:endParaRPr lang="cs-CZ" sz="1763" dirty="0">
              <a:solidFill>
                <a:prstClr val="black"/>
              </a:solidFill>
              <a:latin typeface="+mn-lt"/>
            </a:endParaRPr>
          </a:p>
          <a:p>
            <a:pPr marL="788987" lvl="1" indent="-285750" algn="just" eaLnBrk="1" hangingPunct="1">
              <a:spcBef>
                <a:spcPct val="0"/>
              </a:spcBef>
              <a:buFont typeface="Calibri" panose="020F0502020204030204" pitchFamily="34" charset="0"/>
              <a:buChar char="‒"/>
              <a:defRPr/>
            </a:pPr>
            <a:r>
              <a:rPr lang="en-US" sz="1763" dirty="0">
                <a:solidFill>
                  <a:prstClr val="black"/>
                </a:solidFill>
                <a:latin typeface="+mn-lt"/>
              </a:rPr>
              <a:t>Rearing parameters for effective feeding</a:t>
            </a:r>
            <a:endParaRPr lang="cs-CZ" sz="1763" dirty="0">
              <a:solidFill>
                <a:prstClr val="black"/>
              </a:solidFill>
              <a:latin typeface="+mn-lt"/>
            </a:endParaRPr>
          </a:p>
          <a:p>
            <a:pPr marL="503237" lvl="1" indent="0" algn="just" eaLnBrk="1" hangingPunct="1">
              <a:spcBef>
                <a:spcPct val="0"/>
              </a:spcBef>
              <a:buNone/>
              <a:defRPr/>
            </a:pPr>
            <a:endParaRPr lang="cs-CZ" sz="1763" dirty="0">
              <a:solidFill>
                <a:prstClr val="black"/>
              </a:solidFill>
              <a:latin typeface="+mn-lt"/>
            </a:endParaRPr>
          </a:p>
          <a:p>
            <a:pPr marL="0" indent="0" algn="just" eaLnBrk="1" hangingPunct="1">
              <a:spcBef>
                <a:spcPct val="0"/>
              </a:spcBef>
              <a:buFont typeface="Arial" panose="020B0604020202020204" pitchFamily="34" charset="0"/>
              <a:buNone/>
              <a:defRPr/>
            </a:pPr>
            <a:r>
              <a:rPr lang="cs-CZ" sz="2263" dirty="0">
                <a:solidFill>
                  <a:prstClr val="black"/>
                </a:solidFill>
                <a:latin typeface="+mn-lt"/>
              </a:rPr>
              <a:t>• </a:t>
            </a:r>
            <a:r>
              <a:rPr lang="en-GB" sz="2263" dirty="0">
                <a:solidFill>
                  <a:prstClr val="black"/>
                </a:solidFill>
                <a:latin typeface="+mn-lt"/>
              </a:rPr>
              <a:t>Meta-analysis</a:t>
            </a:r>
            <a:r>
              <a:rPr lang="cs-CZ" sz="2263" dirty="0">
                <a:solidFill>
                  <a:prstClr val="black"/>
                </a:solidFill>
                <a:latin typeface="+mn-lt"/>
              </a:rPr>
              <a:t> </a:t>
            </a:r>
            <a:r>
              <a:rPr lang="en-GB" sz="2263" dirty="0">
                <a:solidFill>
                  <a:prstClr val="black"/>
                </a:solidFill>
                <a:latin typeface="+mn-lt"/>
              </a:rPr>
              <a:t>for</a:t>
            </a:r>
            <a:r>
              <a:rPr lang="cs-CZ" sz="2263" dirty="0">
                <a:solidFill>
                  <a:prstClr val="black"/>
                </a:solidFill>
                <a:latin typeface="+mn-lt"/>
              </a:rPr>
              <a:t> European </a:t>
            </a:r>
            <a:r>
              <a:rPr lang="en-GB" sz="2263" dirty="0">
                <a:solidFill>
                  <a:prstClr val="black"/>
                </a:solidFill>
                <a:latin typeface="+mn-lt"/>
              </a:rPr>
              <a:t>percid</a:t>
            </a:r>
            <a:r>
              <a:rPr lang="cs-CZ" sz="2263" dirty="0">
                <a:solidFill>
                  <a:prstClr val="black"/>
                </a:solidFill>
                <a:latin typeface="+mn-lt"/>
              </a:rPr>
              <a:t> </a:t>
            </a:r>
            <a:r>
              <a:rPr lang="en-GB" sz="2263" dirty="0">
                <a:solidFill>
                  <a:prstClr val="black"/>
                </a:solidFill>
                <a:latin typeface="+mn-lt"/>
              </a:rPr>
              <a:t>aquaculture</a:t>
            </a:r>
          </a:p>
          <a:p>
            <a:pPr marL="0" indent="0" algn="just" eaLnBrk="1" hangingPunct="1">
              <a:spcBef>
                <a:spcPct val="0"/>
              </a:spcBef>
              <a:buFont typeface="Arial" panose="020B0604020202020204" pitchFamily="34" charset="0"/>
              <a:buNone/>
              <a:defRPr/>
            </a:pPr>
            <a:endParaRPr lang="cs-CZ" sz="2263" dirty="0">
              <a:solidFill>
                <a:prstClr val="black"/>
              </a:solidFill>
              <a:latin typeface="+mn-lt"/>
            </a:endParaRPr>
          </a:p>
          <a:p>
            <a:pPr marL="0" indent="0" algn="just" eaLnBrk="1" hangingPunct="1">
              <a:spcBef>
                <a:spcPct val="0"/>
              </a:spcBef>
              <a:buFont typeface="Arial" panose="020B0604020202020204" pitchFamily="34" charset="0"/>
              <a:buNone/>
              <a:defRPr/>
            </a:pPr>
            <a:r>
              <a:rPr lang="cs-CZ" sz="2263" dirty="0">
                <a:solidFill>
                  <a:prstClr val="black"/>
                </a:solidFill>
                <a:latin typeface="+mn-lt"/>
              </a:rPr>
              <a:t>• </a:t>
            </a:r>
            <a:r>
              <a:rPr lang="en-GB" sz="2263" dirty="0">
                <a:solidFill>
                  <a:prstClr val="black"/>
                </a:solidFill>
                <a:latin typeface="+mn-lt"/>
              </a:rPr>
              <a:t>Challenges</a:t>
            </a:r>
            <a:r>
              <a:rPr lang="cs-CZ" sz="2263" dirty="0">
                <a:solidFill>
                  <a:prstClr val="black"/>
                </a:solidFill>
                <a:latin typeface="+mn-lt"/>
              </a:rPr>
              <a:t> </a:t>
            </a:r>
            <a:r>
              <a:rPr lang="en-GB" sz="2263" dirty="0">
                <a:solidFill>
                  <a:prstClr val="black"/>
                </a:solidFill>
                <a:latin typeface="+mn-lt"/>
              </a:rPr>
              <a:t>for</a:t>
            </a:r>
            <a:r>
              <a:rPr lang="cs-CZ" sz="2263" dirty="0">
                <a:solidFill>
                  <a:prstClr val="black"/>
                </a:solidFill>
                <a:latin typeface="+mn-lt"/>
              </a:rPr>
              <a:t> </a:t>
            </a:r>
            <a:r>
              <a:rPr lang="en-GB" sz="2263" dirty="0">
                <a:solidFill>
                  <a:prstClr val="black"/>
                </a:solidFill>
                <a:latin typeface="+mn-lt"/>
              </a:rPr>
              <a:t>the</a:t>
            </a:r>
            <a:r>
              <a:rPr lang="cs-CZ" sz="2263" dirty="0">
                <a:solidFill>
                  <a:prstClr val="black"/>
                </a:solidFill>
                <a:latin typeface="+mn-lt"/>
              </a:rPr>
              <a:t> </a:t>
            </a:r>
            <a:r>
              <a:rPr lang="en-GB" sz="2263" dirty="0">
                <a:solidFill>
                  <a:prstClr val="black"/>
                </a:solidFill>
                <a:latin typeface="+mn-lt"/>
              </a:rPr>
              <a:t>future</a:t>
            </a:r>
          </a:p>
          <a:p>
            <a:pPr marL="788987" lvl="1" indent="-285750" algn="just" eaLnBrk="1" hangingPunct="1">
              <a:spcBef>
                <a:spcPct val="0"/>
              </a:spcBef>
              <a:buFont typeface="Calibri" panose="020F0502020204030204" pitchFamily="34" charset="0"/>
              <a:buChar char="‒"/>
              <a:defRPr/>
            </a:pPr>
            <a:r>
              <a:rPr lang="en-US" sz="1763" dirty="0">
                <a:solidFill>
                  <a:prstClr val="black"/>
                </a:solidFill>
                <a:latin typeface="+mn-lt"/>
              </a:rPr>
              <a:t>Economic and environmental sustainability of feed in intensive aquaculture</a:t>
            </a:r>
            <a:endParaRPr lang="cs-CZ" sz="1763" dirty="0">
              <a:solidFill>
                <a:prstClr val="black"/>
              </a:solidFill>
              <a:latin typeface="+mn-lt"/>
            </a:endParaRPr>
          </a:p>
          <a:p>
            <a:pPr marL="788987" lvl="1" indent="-285750" algn="just" eaLnBrk="1" hangingPunct="1">
              <a:spcBef>
                <a:spcPct val="0"/>
              </a:spcBef>
              <a:buFont typeface="Calibri" panose="020F0502020204030204" pitchFamily="34" charset="0"/>
              <a:buChar char="‒"/>
              <a:defRPr/>
            </a:pPr>
            <a:r>
              <a:rPr lang="en-US" sz="1763" dirty="0">
                <a:solidFill>
                  <a:prstClr val="black"/>
                </a:solidFill>
                <a:latin typeface="+mn-lt"/>
              </a:rPr>
              <a:t>Legislative constraints and their impact on the use of new feed types</a:t>
            </a:r>
            <a:endParaRPr lang="cs-CZ" sz="1763" dirty="0">
              <a:solidFill>
                <a:prstClr val="black"/>
              </a:solidFill>
              <a:latin typeface="+mn-lt"/>
            </a:endParaRPr>
          </a:p>
          <a:p>
            <a:pPr marL="788987" lvl="1" indent="-285750" algn="just" eaLnBrk="1" hangingPunct="1">
              <a:spcBef>
                <a:spcPct val="0"/>
              </a:spcBef>
              <a:buFont typeface="Calibri" panose="020F0502020204030204" pitchFamily="34" charset="0"/>
              <a:buChar char="‒"/>
              <a:defRPr/>
            </a:pPr>
            <a:r>
              <a:rPr lang="en-US" sz="1763" dirty="0">
                <a:solidFill>
                  <a:prstClr val="black"/>
                </a:solidFill>
                <a:latin typeface="+mn-lt"/>
              </a:rPr>
              <a:t>Perspectives and future research on the nutritional needs of percid fish</a:t>
            </a:r>
            <a:endParaRPr lang="cs-CZ" sz="1763" dirty="0">
              <a:solidFill>
                <a:prstClr val="black"/>
              </a:solidFill>
              <a:latin typeface="+mn-lt"/>
            </a:endParaRPr>
          </a:p>
          <a:p>
            <a:pPr marL="431060" indent="-431060">
              <a:buFont typeface="Arial" charset="0"/>
              <a:buChar char="•"/>
              <a:defRPr/>
            </a:pPr>
            <a:endParaRPr lang="cs-CZ" sz="4023" dirty="0"/>
          </a:p>
        </p:txBody>
      </p:sp>
      <p:sp>
        <p:nvSpPr>
          <p:cNvPr id="4" name="Zástupný symbol pro číslo snímku 3">
            <a:extLst>
              <a:ext uri="{FF2B5EF4-FFF2-40B4-BE49-F238E27FC236}">
                <a16:creationId xmlns:a16="http://schemas.microsoft.com/office/drawing/2014/main" id="{1F0776A2-DC64-2A13-816D-B7F7E4321DEC}"/>
              </a:ext>
            </a:extLst>
          </p:cNvPr>
          <p:cNvSpPr>
            <a:spLocks noGrp="1"/>
          </p:cNvSpPr>
          <p:nvPr>
            <p:ph type="sldNum" sz="quarter" idx="12"/>
          </p:nvPr>
        </p:nvSpPr>
        <p:spPr/>
        <p:txBody>
          <a:bodyPr/>
          <a:lstStyle/>
          <a:p>
            <a:pPr>
              <a:defRPr/>
            </a:pPr>
            <a:fld id="{C466BEC8-0E7C-4B91-ABEF-C60D2C457CAA}" type="slidenum">
              <a:rPr lang="cs-CZ" altLang="cs-CZ" smtClean="0"/>
              <a:pPr>
                <a:defRPr/>
              </a:pPr>
              <a:t>3</a:t>
            </a:fld>
            <a:endParaRPr lang="cs-CZ" altLang="cs-CZ"/>
          </a:p>
        </p:txBody>
      </p:sp>
      <p:pic>
        <p:nvPicPr>
          <p:cNvPr id="9" name="Picture 18">
            <a:extLst>
              <a:ext uri="{FF2B5EF4-FFF2-40B4-BE49-F238E27FC236}">
                <a16:creationId xmlns:a16="http://schemas.microsoft.com/office/drawing/2014/main" id="{4528B0A6-B8F9-0BAD-8637-8AE02151E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2" descr="2,205 Bottom River Stock Vectors and Vector Art | Shutterstock">
            <a:extLst>
              <a:ext uri="{FF2B5EF4-FFF2-40B4-BE49-F238E27FC236}">
                <a16:creationId xmlns:a16="http://schemas.microsoft.com/office/drawing/2014/main" id="{DFC1605E-BF46-E01E-F00C-C3F458092182}"/>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7771805" y="1260351"/>
            <a:ext cx="5672782" cy="6300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cký objekt 10">
            <a:extLst>
              <a:ext uri="{FF2B5EF4-FFF2-40B4-BE49-F238E27FC236}">
                <a16:creationId xmlns:a16="http://schemas.microsoft.com/office/drawing/2014/main" id="{1DA593D5-B79C-279D-9A0F-EBC6317247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21675" y="4478911"/>
            <a:ext cx="3288195" cy="1627321"/>
          </a:xfrm>
          <a:prstGeom prst="rect">
            <a:avLst/>
          </a:prstGeom>
        </p:spPr>
      </p:pic>
      <p:pic>
        <p:nvPicPr>
          <p:cNvPr id="12" name="Obrázek 11" descr="Obsah obrázku ryba, Ploutev&#10;&#10;Popis byl vytvořen automaticky">
            <a:extLst>
              <a:ext uri="{FF2B5EF4-FFF2-40B4-BE49-F238E27FC236}">
                <a16:creationId xmlns:a16="http://schemas.microsoft.com/office/drawing/2014/main" id="{CB08DC84-8791-AA22-C658-9DE882BF16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017619" y="2507261"/>
            <a:ext cx="4890374" cy="1627321"/>
          </a:xfrm>
          <a:prstGeom prst="rect">
            <a:avLst/>
          </a:prstGeom>
        </p:spPr>
      </p:pic>
    </p:spTree>
    <p:extLst>
      <p:ext uri="{BB962C8B-B14F-4D97-AF65-F5344CB8AC3E}">
        <p14:creationId xmlns:p14="http://schemas.microsoft.com/office/powerpoint/2010/main" val="3057265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2" descr="2,205 Bottom River Stock Vectors and Vector Art | Shutterstock">
            <a:extLst>
              <a:ext uri="{FF2B5EF4-FFF2-40B4-BE49-F238E27FC236}">
                <a16:creationId xmlns:a16="http://schemas.microsoft.com/office/drawing/2014/main" id="{2E079525-4D64-B88D-3533-7DCF046D4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 y="1139369"/>
            <a:ext cx="13444587" cy="642189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descr="Obsah obrázku skica, bílé, kresba, sněhová vločka&#10;&#10;Popis byl vytvořen automaticky">
            <a:extLst>
              <a:ext uri="{FF2B5EF4-FFF2-40B4-BE49-F238E27FC236}">
                <a16:creationId xmlns:a16="http://schemas.microsoft.com/office/drawing/2014/main" id="{0C45AFCF-1203-B677-4D03-393C216A5713}"/>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0" y="1139370"/>
            <a:ext cx="13445268" cy="6421894"/>
          </a:xfrm>
          <a:prstGeom prst="rect">
            <a:avLst/>
          </a:prstGeom>
        </p:spPr>
      </p:pic>
      <p:pic>
        <p:nvPicPr>
          <p:cNvPr id="7" name="Obrázek 6" descr="Obsah obrázku umění, kreslené&#10;&#10;Popis byl vytvořen automaticky">
            <a:extLst>
              <a:ext uri="{FF2B5EF4-FFF2-40B4-BE49-F238E27FC236}">
                <a16:creationId xmlns:a16="http://schemas.microsoft.com/office/drawing/2014/main" id="{471C891C-3D1D-B751-7728-D7171F589CD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t="28769" b="19806"/>
          <a:stretch/>
        </p:blipFill>
        <p:spPr>
          <a:xfrm>
            <a:off x="14402" y="1139368"/>
            <a:ext cx="13578083" cy="6421895"/>
          </a:xfrm>
          <a:prstGeom prst="rect">
            <a:avLst/>
          </a:prstGeom>
        </p:spPr>
      </p:pic>
      <p:pic>
        <p:nvPicPr>
          <p:cNvPr id="8" name="Obrázek 7" descr="Obsah obrázku ryba, Ploutev&#10;&#10;Popis byl vytvořen automaticky">
            <a:extLst>
              <a:ext uri="{FF2B5EF4-FFF2-40B4-BE49-F238E27FC236}">
                <a16:creationId xmlns:a16="http://schemas.microsoft.com/office/drawing/2014/main" id="{F1D09CBC-77C3-3EC9-C655-36C5A0F72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793053" y="2446770"/>
            <a:ext cx="4890374" cy="1627321"/>
          </a:xfrm>
          <a:prstGeom prst="rect">
            <a:avLst/>
          </a:prstGeom>
        </p:spPr>
      </p:pic>
      <p:pic>
        <p:nvPicPr>
          <p:cNvPr id="9" name="Grafický objekt 8">
            <a:extLst>
              <a:ext uri="{FF2B5EF4-FFF2-40B4-BE49-F238E27FC236}">
                <a16:creationId xmlns:a16="http://schemas.microsoft.com/office/drawing/2014/main" id="{D05ACE67-754B-FF57-CFEC-824C798144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78160" y="2246109"/>
            <a:ext cx="1866900" cy="923925"/>
          </a:xfrm>
          <a:prstGeom prst="rect">
            <a:avLst/>
          </a:prstGeom>
        </p:spPr>
      </p:pic>
      <p:pic>
        <p:nvPicPr>
          <p:cNvPr id="11" name="Grafický objekt 10">
            <a:extLst>
              <a:ext uri="{FF2B5EF4-FFF2-40B4-BE49-F238E27FC236}">
                <a16:creationId xmlns:a16="http://schemas.microsoft.com/office/drawing/2014/main" id="{E466DFB1-C9D1-71A2-F10A-55BCF4A38A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6838" y="3275885"/>
            <a:ext cx="3288195" cy="1627321"/>
          </a:xfrm>
          <a:prstGeom prst="rect">
            <a:avLst/>
          </a:prstGeom>
        </p:spPr>
      </p:pic>
      <p:sp>
        <p:nvSpPr>
          <p:cNvPr id="2" name="Nadpis 1">
            <a:extLst>
              <a:ext uri="{FF2B5EF4-FFF2-40B4-BE49-F238E27FC236}">
                <a16:creationId xmlns:a16="http://schemas.microsoft.com/office/drawing/2014/main" id="{C2A9C796-4BBD-9552-2A88-76D1105C7C73}"/>
              </a:ext>
            </a:extLst>
          </p:cNvPr>
          <p:cNvSpPr>
            <a:spLocks noGrp="1"/>
          </p:cNvSpPr>
          <p:nvPr>
            <p:ph type="title"/>
          </p:nvPr>
        </p:nvSpPr>
        <p:spPr>
          <a:xfrm>
            <a:off x="1248867" y="1332359"/>
            <a:ext cx="11426508" cy="1501751"/>
          </a:xfrm>
        </p:spPr>
        <p:txBody>
          <a:bodyPr/>
          <a:lstStyle/>
          <a:p>
            <a:r>
              <a:rPr lang="en-GB" dirty="0"/>
              <a:t>Thank you for your attention</a:t>
            </a:r>
          </a:p>
        </p:txBody>
      </p:sp>
      <p:pic>
        <p:nvPicPr>
          <p:cNvPr id="13" name="Obrázek 12">
            <a:extLst>
              <a:ext uri="{FF2B5EF4-FFF2-40B4-BE49-F238E27FC236}">
                <a16:creationId xmlns:a16="http://schemas.microsoft.com/office/drawing/2014/main" id="{1F472217-9E62-040E-AD9C-DF00FC57A503}"/>
              </a:ext>
            </a:extLst>
          </p:cNvPr>
          <p:cNvPicPr>
            <a:picLocks noChangeAspect="1"/>
          </p:cNvPicPr>
          <p:nvPr/>
        </p:nvPicPr>
        <p:blipFill>
          <a:blip r:embed="rId9"/>
          <a:stretch>
            <a:fillRect/>
          </a:stretch>
        </p:blipFill>
        <p:spPr>
          <a:xfrm>
            <a:off x="11226532" y="5590700"/>
            <a:ext cx="1879868" cy="1825695"/>
          </a:xfrm>
          <a:prstGeom prst="rect">
            <a:avLst/>
          </a:prstGeom>
        </p:spPr>
      </p:pic>
      <p:sp>
        <p:nvSpPr>
          <p:cNvPr id="14" name="TextovéPole 13">
            <a:extLst>
              <a:ext uri="{FF2B5EF4-FFF2-40B4-BE49-F238E27FC236}">
                <a16:creationId xmlns:a16="http://schemas.microsoft.com/office/drawing/2014/main" id="{6D219837-37CF-D3CF-CC8D-C19A61C158EE}"/>
              </a:ext>
            </a:extLst>
          </p:cNvPr>
          <p:cNvSpPr txBox="1"/>
          <p:nvPr/>
        </p:nvSpPr>
        <p:spPr>
          <a:xfrm>
            <a:off x="11226530" y="5252146"/>
            <a:ext cx="1879868" cy="338554"/>
          </a:xfrm>
          <a:prstGeom prst="rect">
            <a:avLst/>
          </a:prstGeom>
          <a:solidFill>
            <a:schemeClr val="bg1"/>
          </a:solidFill>
          <a:ln>
            <a:solidFill>
              <a:schemeClr val="bg1"/>
            </a:solidFill>
          </a:ln>
        </p:spPr>
        <p:txBody>
          <a:bodyPr wrap="square" rtlCol="0">
            <a:spAutoFit/>
          </a:bodyPr>
          <a:lstStyle/>
          <a:p>
            <a:pPr algn="ctr"/>
            <a:r>
              <a:rPr lang="cs-CZ" sz="1600" b="1" u="sng" dirty="0"/>
              <a:t>LinkedIn:</a:t>
            </a:r>
          </a:p>
        </p:txBody>
      </p:sp>
      <p:sp>
        <p:nvSpPr>
          <p:cNvPr id="17" name="Nadpis 1">
            <a:extLst>
              <a:ext uri="{FF2B5EF4-FFF2-40B4-BE49-F238E27FC236}">
                <a16:creationId xmlns:a16="http://schemas.microsoft.com/office/drawing/2014/main" id="{47B3F9D7-2A4A-E938-D419-E19A8B8DDF00}"/>
              </a:ext>
            </a:extLst>
          </p:cNvPr>
          <p:cNvSpPr txBox="1">
            <a:spLocks/>
          </p:cNvSpPr>
          <p:nvPr/>
        </p:nvSpPr>
        <p:spPr bwMode="auto">
          <a:xfrm>
            <a:off x="9165917" y="4613970"/>
            <a:ext cx="3940481" cy="65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5028" b="1" kern="1200" cap="all">
                <a:solidFill>
                  <a:schemeClr val="tx1"/>
                </a:solidFill>
                <a:latin typeface="Clara Sans" pitchFamily="50" charset="0"/>
                <a:ea typeface="+mj-ea"/>
                <a:cs typeface="+mj-cs"/>
              </a:defRPr>
            </a:lvl1pPr>
            <a:lvl2pPr algn="l" rtl="0" eaLnBrk="0" fontAlgn="base" hangingPunct="0">
              <a:spcBef>
                <a:spcPct val="0"/>
              </a:spcBef>
              <a:spcAft>
                <a:spcPct val="0"/>
              </a:spcAft>
              <a:defRPr sz="3000">
                <a:solidFill>
                  <a:schemeClr val="tx1"/>
                </a:solidFill>
                <a:latin typeface="Clara Sans" pitchFamily="50" charset="0"/>
              </a:defRPr>
            </a:lvl2pPr>
            <a:lvl3pPr algn="l" rtl="0" eaLnBrk="0" fontAlgn="base" hangingPunct="0">
              <a:spcBef>
                <a:spcPct val="0"/>
              </a:spcBef>
              <a:spcAft>
                <a:spcPct val="0"/>
              </a:spcAft>
              <a:defRPr sz="3000">
                <a:solidFill>
                  <a:schemeClr val="tx1"/>
                </a:solidFill>
                <a:latin typeface="Clara Sans" pitchFamily="50" charset="0"/>
              </a:defRPr>
            </a:lvl3pPr>
            <a:lvl4pPr algn="l" rtl="0" eaLnBrk="0" fontAlgn="base" hangingPunct="0">
              <a:spcBef>
                <a:spcPct val="0"/>
              </a:spcBef>
              <a:spcAft>
                <a:spcPct val="0"/>
              </a:spcAft>
              <a:defRPr sz="3000">
                <a:solidFill>
                  <a:schemeClr val="tx1"/>
                </a:solidFill>
                <a:latin typeface="Clara Sans" pitchFamily="50" charset="0"/>
              </a:defRPr>
            </a:lvl4pPr>
            <a:lvl5pPr algn="l" rtl="0" eaLnBrk="0" fontAlgn="base" hangingPunct="0">
              <a:spcBef>
                <a:spcPct val="0"/>
              </a:spcBef>
              <a:spcAft>
                <a:spcPct val="0"/>
              </a:spcAft>
              <a:defRPr sz="3000">
                <a:solidFill>
                  <a:schemeClr val="tx1"/>
                </a:solidFill>
                <a:latin typeface="Clara Sans" pitchFamily="50" charset="0"/>
              </a:defRPr>
            </a:lvl5pPr>
            <a:lvl6pPr marL="574746" algn="ctr" rtl="0" fontAlgn="base">
              <a:spcBef>
                <a:spcPct val="0"/>
              </a:spcBef>
              <a:spcAft>
                <a:spcPct val="0"/>
              </a:spcAft>
              <a:defRPr sz="5531">
                <a:solidFill>
                  <a:schemeClr val="tx1"/>
                </a:solidFill>
                <a:latin typeface="Calibri" pitchFamily="34" charset="0"/>
              </a:defRPr>
            </a:lvl6pPr>
            <a:lvl7pPr marL="1149492" algn="ctr" rtl="0" fontAlgn="base">
              <a:spcBef>
                <a:spcPct val="0"/>
              </a:spcBef>
              <a:spcAft>
                <a:spcPct val="0"/>
              </a:spcAft>
              <a:defRPr sz="5531">
                <a:solidFill>
                  <a:schemeClr val="tx1"/>
                </a:solidFill>
                <a:latin typeface="Calibri" pitchFamily="34" charset="0"/>
              </a:defRPr>
            </a:lvl7pPr>
            <a:lvl8pPr marL="1724238" algn="ctr" rtl="0" fontAlgn="base">
              <a:spcBef>
                <a:spcPct val="0"/>
              </a:spcBef>
              <a:spcAft>
                <a:spcPct val="0"/>
              </a:spcAft>
              <a:defRPr sz="5531">
                <a:solidFill>
                  <a:schemeClr val="tx1"/>
                </a:solidFill>
                <a:latin typeface="Calibri" pitchFamily="34" charset="0"/>
              </a:defRPr>
            </a:lvl8pPr>
            <a:lvl9pPr marL="2298984" algn="ctr" rtl="0" fontAlgn="base">
              <a:spcBef>
                <a:spcPct val="0"/>
              </a:spcBef>
              <a:spcAft>
                <a:spcPct val="0"/>
              </a:spcAft>
              <a:defRPr sz="5531">
                <a:solidFill>
                  <a:schemeClr val="tx1"/>
                </a:solidFill>
                <a:latin typeface="Calibri" pitchFamily="34" charset="0"/>
              </a:defRPr>
            </a:lvl9pPr>
          </a:lstStyle>
          <a:p>
            <a:pPr algn="ctr"/>
            <a:r>
              <a:rPr lang="cs-CZ" sz="3200" dirty="0"/>
              <a:t>Far more:</a:t>
            </a:r>
          </a:p>
        </p:txBody>
      </p:sp>
      <p:grpSp>
        <p:nvGrpSpPr>
          <p:cNvPr id="22" name="Skupina 21">
            <a:extLst>
              <a:ext uri="{FF2B5EF4-FFF2-40B4-BE49-F238E27FC236}">
                <a16:creationId xmlns:a16="http://schemas.microsoft.com/office/drawing/2014/main" id="{AA8FAB07-3E43-DF75-09C6-0BA0E3678F7F}"/>
              </a:ext>
            </a:extLst>
          </p:cNvPr>
          <p:cNvGrpSpPr/>
          <p:nvPr/>
        </p:nvGrpSpPr>
        <p:grpSpPr>
          <a:xfrm>
            <a:off x="9165917" y="5229446"/>
            <a:ext cx="1879868" cy="2181004"/>
            <a:chOff x="9165917" y="5229446"/>
            <a:chExt cx="1879868" cy="2181004"/>
          </a:xfrm>
        </p:grpSpPr>
        <p:sp>
          <p:nvSpPr>
            <p:cNvPr id="18" name="TextovéPole 17">
              <a:extLst>
                <a:ext uri="{FF2B5EF4-FFF2-40B4-BE49-F238E27FC236}">
                  <a16:creationId xmlns:a16="http://schemas.microsoft.com/office/drawing/2014/main" id="{B9373CD0-E2C0-A9C4-1D3F-218704ECA70A}"/>
                </a:ext>
              </a:extLst>
            </p:cNvPr>
            <p:cNvSpPr txBox="1"/>
            <p:nvPr/>
          </p:nvSpPr>
          <p:spPr>
            <a:xfrm>
              <a:off x="9165917" y="5229446"/>
              <a:ext cx="1879868" cy="338554"/>
            </a:xfrm>
            <a:prstGeom prst="rect">
              <a:avLst/>
            </a:prstGeom>
            <a:solidFill>
              <a:schemeClr val="bg1"/>
            </a:solidFill>
            <a:ln>
              <a:solidFill>
                <a:schemeClr val="bg1"/>
              </a:solidFill>
            </a:ln>
          </p:spPr>
          <p:txBody>
            <a:bodyPr wrap="square" rtlCol="0">
              <a:spAutoFit/>
            </a:bodyPr>
            <a:lstStyle/>
            <a:p>
              <a:pPr algn="ctr"/>
              <a:r>
                <a:rPr lang="cs-CZ" sz="1600" b="1" u="sng" dirty="0" err="1"/>
                <a:t>Website</a:t>
              </a:r>
              <a:r>
                <a:rPr lang="cs-CZ" sz="1600" b="1" u="sng" dirty="0"/>
                <a:t>:</a:t>
              </a:r>
            </a:p>
          </p:txBody>
        </p:sp>
        <p:pic>
          <p:nvPicPr>
            <p:cNvPr id="20" name="Obrázek 19">
              <a:extLst>
                <a:ext uri="{FF2B5EF4-FFF2-40B4-BE49-F238E27FC236}">
                  <a16:creationId xmlns:a16="http://schemas.microsoft.com/office/drawing/2014/main" id="{6C11B4D8-BBEB-EFC9-D96B-DF9B23EB06D0}"/>
                </a:ext>
              </a:extLst>
            </p:cNvPr>
            <p:cNvPicPr>
              <a:picLocks noChangeAspect="1"/>
            </p:cNvPicPr>
            <p:nvPr/>
          </p:nvPicPr>
          <p:blipFill>
            <a:blip r:embed="rId10"/>
            <a:stretch>
              <a:fillRect/>
            </a:stretch>
          </p:blipFill>
          <p:spPr>
            <a:xfrm>
              <a:off x="9165917" y="5507431"/>
              <a:ext cx="1879868" cy="1903019"/>
            </a:xfrm>
            <a:prstGeom prst="rect">
              <a:avLst/>
            </a:prstGeom>
          </p:spPr>
        </p:pic>
      </p:grpSp>
      <p:sp>
        <p:nvSpPr>
          <p:cNvPr id="21" name="Nadpis 1">
            <a:extLst>
              <a:ext uri="{FF2B5EF4-FFF2-40B4-BE49-F238E27FC236}">
                <a16:creationId xmlns:a16="http://schemas.microsoft.com/office/drawing/2014/main" id="{C3A96FBE-E9C3-76AC-1409-DA90835FE136}"/>
              </a:ext>
            </a:extLst>
          </p:cNvPr>
          <p:cNvSpPr txBox="1">
            <a:spLocks/>
          </p:cNvSpPr>
          <p:nvPr/>
        </p:nvSpPr>
        <p:spPr bwMode="auto">
          <a:xfrm>
            <a:off x="1896939" y="5212285"/>
            <a:ext cx="6552728" cy="150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5028" b="1" kern="1200" cap="all">
                <a:solidFill>
                  <a:schemeClr val="tx1"/>
                </a:solidFill>
                <a:latin typeface="Clara Sans" pitchFamily="50" charset="0"/>
                <a:ea typeface="+mj-ea"/>
                <a:cs typeface="+mj-cs"/>
              </a:defRPr>
            </a:lvl1pPr>
            <a:lvl2pPr algn="l" rtl="0" eaLnBrk="0" fontAlgn="base" hangingPunct="0">
              <a:spcBef>
                <a:spcPct val="0"/>
              </a:spcBef>
              <a:spcAft>
                <a:spcPct val="0"/>
              </a:spcAft>
              <a:defRPr sz="3000">
                <a:solidFill>
                  <a:schemeClr val="tx1"/>
                </a:solidFill>
                <a:latin typeface="Clara Sans" pitchFamily="50" charset="0"/>
              </a:defRPr>
            </a:lvl2pPr>
            <a:lvl3pPr algn="l" rtl="0" eaLnBrk="0" fontAlgn="base" hangingPunct="0">
              <a:spcBef>
                <a:spcPct val="0"/>
              </a:spcBef>
              <a:spcAft>
                <a:spcPct val="0"/>
              </a:spcAft>
              <a:defRPr sz="3000">
                <a:solidFill>
                  <a:schemeClr val="tx1"/>
                </a:solidFill>
                <a:latin typeface="Clara Sans" pitchFamily="50" charset="0"/>
              </a:defRPr>
            </a:lvl3pPr>
            <a:lvl4pPr algn="l" rtl="0" eaLnBrk="0" fontAlgn="base" hangingPunct="0">
              <a:spcBef>
                <a:spcPct val="0"/>
              </a:spcBef>
              <a:spcAft>
                <a:spcPct val="0"/>
              </a:spcAft>
              <a:defRPr sz="3000">
                <a:solidFill>
                  <a:schemeClr val="tx1"/>
                </a:solidFill>
                <a:latin typeface="Clara Sans" pitchFamily="50" charset="0"/>
              </a:defRPr>
            </a:lvl4pPr>
            <a:lvl5pPr algn="l" rtl="0" eaLnBrk="0" fontAlgn="base" hangingPunct="0">
              <a:spcBef>
                <a:spcPct val="0"/>
              </a:spcBef>
              <a:spcAft>
                <a:spcPct val="0"/>
              </a:spcAft>
              <a:defRPr sz="3000">
                <a:solidFill>
                  <a:schemeClr val="tx1"/>
                </a:solidFill>
                <a:latin typeface="Clara Sans" pitchFamily="50" charset="0"/>
              </a:defRPr>
            </a:lvl5pPr>
            <a:lvl6pPr marL="574746" algn="ctr" rtl="0" fontAlgn="base">
              <a:spcBef>
                <a:spcPct val="0"/>
              </a:spcBef>
              <a:spcAft>
                <a:spcPct val="0"/>
              </a:spcAft>
              <a:defRPr sz="5531">
                <a:solidFill>
                  <a:schemeClr val="tx1"/>
                </a:solidFill>
                <a:latin typeface="Calibri" pitchFamily="34" charset="0"/>
              </a:defRPr>
            </a:lvl6pPr>
            <a:lvl7pPr marL="1149492" algn="ctr" rtl="0" fontAlgn="base">
              <a:spcBef>
                <a:spcPct val="0"/>
              </a:spcBef>
              <a:spcAft>
                <a:spcPct val="0"/>
              </a:spcAft>
              <a:defRPr sz="5531">
                <a:solidFill>
                  <a:schemeClr val="tx1"/>
                </a:solidFill>
                <a:latin typeface="Calibri" pitchFamily="34" charset="0"/>
              </a:defRPr>
            </a:lvl7pPr>
            <a:lvl8pPr marL="1724238" algn="ctr" rtl="0" fontAlgn="base">
              <a:spcBef>
                <a:spcPct val="0"/>
              </a:spcBef>
              <a:spcAft>
                <a:spcPct val="0"/>
              </a:spcAft>
              <a:defRPr sz="5531">
                <a:solidFill>
                  <a:schemeClr val="tx1"/>
                </a:solidFill>
                <a:latin typeface="Calibri" pitchFamily="34" charset="0"/>
              </a:defRPr>
            </a:lvl8pPr>
            <a:lvl9pPr marL="2298984" algn="ctr" rtl="0" fontAlgn="base">
              <a:spcBef>
                <a:spcPct val="0"/>
              </a:spcBef>
              <a:spcAft>
                <a:spcPct val="0"/>
              </a:spcAft>
              <a:defRPr sz="5531">
                <a:solidFill>
                  <a:schemeClr val="tx1"/>
                </a:solidFill>
                <a:latin typeface="Calibri" pitchFamily="34" charset="0"/>
              </a:defRPr>
            </a:lvl9pPr>
          </a:lstStyle>
          <a:p>
            <a:r>
              <a:rPr lang="cs-CZ" sz="4400" dirty="0"/>
              <a:t>Any </a:t>
            </a:r>
            <a:r>
              <a:rPr lang="en-GB" sz="4400" dirty="0"/>
              <a:t>questions</a:t>
            </a:r>
            <a:r>
              <a:rPr lang="cs-CZ" sz="4400" dirty="0"/>
              <a:t>?</a:t>
            </a:r>
          </a:p>
        </p:txBody>
      </p:sp>
      <p:pic>
        <p:nvPicPr>
          <p:cNvPr id="3" name="Picture 18">
            <a:extLst>
              <a:ext uri="{FF2B5EF4-FFF2-40B4-BE49-F238E27FC236}">
                <a16:creationId xmlns:a16="http://schemas.microsoft.com/office/drawing/2014/main" id="{111F8D8C-10FD-BA2E-E076-33D4CE6CA6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10" name="Zástupný symbol pro číslo snímku 9">
            <a:extLst>
              <a:ext uri="{FF2B5EF4-FFF2-40B4-BE49-F238E27FC236}">
                <a16:creationId xmlns:a16="http://schemas.microsoft.com/office/drawing/2014/main" id="{E7A6D8D6-90D8-E544-2B2C-8B099D1BBDCF}"/>
              </a:ext>
            </a:extLst>
          </p:cNvPr>
          <p:cNvSpPr>
            <a:spLocks noGrp="1"/>
          </p:cNvSpPr>
          <p:nvPr>
            <p:ph type="sldNum" sz="quarter" idx="12"/>
          </p:nvPr>
        </p:nvSpPr>
        <p:spPr/>
        <p:txBody>
          <a:bodyPr/>
          <a:lstStyle/>
          <a:p>
            <a:pPr>
              <a:defRPr/>
            </a:pPr>
            <a:fld id="{F95C3C0E-D02D-4ACC-A732-D72B1001F759}" type="slidenum">
              <a:rPr lang="cs-CZ" altLang="cs-CZ" smtClean="0"/>
              <a:pPr>
                <a:defRPr/>
              </a:pPr>
              <a:t>30</a:t>
            </a:fld>
            <a:endParaRPr lang="cs-CZ" altLang="cs-CZ"/>
          </a:p>
        </p:txBody>
      </p:sp>
    </p:spTree>
    <p:extLst>
      <p:ext uri="{BB962C8B-B14F-4D97-AF65-F5344CB8AC3E}">
        <p14:creationId xmlns:p14="http://schemas.microsoft.com/office/powerpoint/2010/main" val="1668474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664999" cy="1174750"/>
          </a:xfrm>
        </p:spPr>
        <p:txBody>
          <a:bodyPr/>
          <a:lstStyle/>
          <a:p>
            <a:pPr>
              <a:defRPr/>
            </a:pPr>
            <a:r>
              <a:rPr lang="cs-CZ" altLang="cs-CZ" sz="4000" dirty="0">
                <a:latin typeface="Clara Sans" panose="02000503000000020004" pitchFamily="2" charset="0"/>
              </a:rPr>
              <a:t>T</a:t>
            </a:r>
            <a:r>
              <a:rPr lang="en-US" altLang="cs-CZ" sz="4000" dirty="0">
                <a:latin typeface="Clara Sans" panose="02000503000000020004" pitchFamily="2" charset="0"/>
              </a:rPr>
              <a:t>he importance of percid fish in European aquaculture</a:t>
            </a:r>
            <a:endParaRPr lang="cs-CZ" altLang="cs-CZ" sz="4000" dirty="0">
              <a:latin typeface="Clara Sans" panose="02000503000000020004" pitchFamily="2" charset="0"/>
            </a:endParaRP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099" y="2506662"/>
            <a:ext cx="6245474" cy="4819475"/>
          </a:xfrm>
        </p:spPr>
        <p:txBody>
          <a:bodyPr/>
          <a:lstStyle/>
          <a:p>
            <a:pPr marL="0" indent="0" algn="just" eaLnBrk="1" hangingPunct="1">
              <a:spcBef>
                <a:spcPct val="0"/>
              </a:spcBef>
              <a:buFont typeface="Arial" panose="020B0604020202020204" pitchFamily="34" charset="0"/>
              <a:buNone/>
              <a:defRPr/>
            </a:pPr>
            <a:r>
              <a:rPr lang="cs-CZ" sz="2800" dirty="0">
                <a:solidFill>
                  <a:prstClr val="black"/>
                </a:solidFill>
              </a:rPr>
              <a:t>• </a:t>
            </a:r>
            <a:r>
              <a:rPr lang="en-GB" sz="2800" b="1" u="sng" dirty="0">
                <a:solidFill>
                  <a:prstClr val="black"/>
                </a:solidFill>
              </a:rPr>
              <a:t>Economic</a:t>
            </a:r>
            <a:r>
              <a:rPr lang="cs-CZ" sz="2800" b="1" u="sng" dirty="0">
                <a:solidFill>
                  <a:prstClr val="black"/>
                </a:solidFill>
              </a:rPr>
              <a:t> </a:t>
            </a:r>
            <a:r>
              <a:rPr lang="en-GB" sz="2800" b="1" u="sng" dirty="0">
                <a:solidFill>
                  <a:prstClr val="black"/>
                </a:solidFill>
              </a:rPr>
              <a:t>value </a:t>
            </a:r>
            <a:r>
              <a:rPr lang="en-GB" sz="2800" dirty="0">
                <a:solidFill>
                  <a:prstClr val="black"/>
                </a:solidFill>
              </a:rPr>
              <a:t>📈</a:t>
            </a:r>
            <a:r>
              <a:rPr lang="cs-CZ" sz="2800" dirty="0">
                <a:solidFill>
                  <a:prstClr val="black"/>
                </a:solidFill>
              </a:rPr>
              <a:t>:</a:t>
            </a:r>
          </a:p>
          <a:p>
            <a:pPr marL="503237" lvl="1" indent="0" algn="just" eaLnBrk="1" hangingPunct="1">
              <a:spcBef>
                <a:spcPct val="0"/>
              </a:spcBef>
              <a:buNone/>
              <a:defRPr/>
            </a:pPr>
            <a:r>
              <a:rPr lang="en-US" sz="2000" dirty="0">
                <a:solidFill>
                  <a:prstClr val="black"/>
                </a:solidFill>
              </a:rPr>
              <a:t>↑ demand for freshwater species in Europe</a:t>
            </a:r>
            <a:endParaRPr lang="cs-CZ" sz="2000" dirty="0">
              <a:solidFill>
                <a:prstClr val="black"/>
              </a:solidFill>
            </a:endParaRPr>
          </a:p>
          <a:p>
            <a:pPr marL="503237" lvl="1" indent="0" algn="just" eaLnBrk="1" hangingPunct="1">
              <a:spcBef>
                <a:spcPct val="0"/>
              </a:spcBef>
              <a:buNone/>
              <a:defRPr/>
            </a:pPr>
            <a:r>
              <a:rPr lang="en-US" sz="2000" dirty="0">
                <a:solidFill>
                  <a:prstClr val="black"/>
                </a:solidFill>
              </a:rPr>
              <a:t>↑ price on markets due to quality of meat and ease of cooking</a:t>
            </a:r>
            <a:endParaRPr lang="cs-CZ" sz="2000" dirty="0">
              <a:solidFill>
                <a:prstClr val="black"/>
              </a:solidFill>
            </a:endParaRPr>
          </a:p>
          <a:p>
            <a:pPr marL="503237" lvl="1" indent="0" algn="just" eaLnBrk="1" hangingPunct="1">
              <a:spcBef>
                <a:spcPct val="0"/>
              </a:spcBef>
              <a:buNone/>
              <a:defRPr/>
            </a:pPr>
            <a:endParaRPr lang="cs-CZ" sz="2000" dirty="0">
              <a:solidFill>
                <a:prstClr val="black"/>
              </a:solidFill>
            </a:endParaRPr>
          </a:p>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b="1" u="sng" dirty="0">
                <a:solidFill>
                  <a:prstClr val="black"/>
                </a:solidFill>
              </a:rPr>
              <a:t>Ecological importance </a:t>
            </a:r>
            <a:r>
              <a:rPr lang="en-US" sz="2800" dirty="0">
                <a:solidFill>
                  <a:prstClr val="black"/>
                </a:solidFill>
              </a:rPr>
              <a:t>♻️💚</a:t>
            </a:r>
            <a:r>
              <a:rPr lang="cs-CZ" sz="2800" dirty="0">
                <a:solidFill>
                  <a:prstClr val="black"/>
                </a:solidFill>
              </a:rPr>
              <a:t>:</a:t>
            </a:r>
          </a:p>
          <a:p>
            <a:pPr marL="503237" lvl="1" indent="0" algn="just" eaLnBrk="1" hangingPunct="1">
              <a:spcBef>
                <a:spcPct val="0"/>
              </a:spcBef>
              <a:buNone/>
              <a:defRPr/>
            </a:pPr>
            <a:r>
              <a:rPr lang="en-US" sz="2000" dirty="0">
                <a:solidFill>
                  <a:prstClr val="black"/>
                </a:solidFill>
              </a:rPr>
              <a:t>Species native to European freshwater ecosystems</a:t>
            </a:r>
            <a:r>
              <a:rPr lang="cs-CZ" sz="2000" dirty="0">
                <a:solidFill>
                  <a:prstClr val="black"/>
                </a:solidFill>
              </a:rPr>
              <a:t> </a:t>
            </a:r>
            <a:r>
              <a:rPr lang="en-US" sz="2000" dirty="0">
                <a:solidFill>
                  <a:prstClr val="black"/>
                </a:solidFill>
              </a:rPr>
              <a:t>Adaptability to intensive aquaculture </a:t>
            </a:r>
            <a:r>
              <a:rPr lang="cs-CZ" sz="2000" dirty="0">
                <a:solidFill>
                  <a:prstClr val="black"/>
                </a:solidFill>
              </a:rPr>
              <a:t>(</a:t>
            </a:r>
            <a:r>
              <a:rPr lang="en-US" sz="2000" dirty="0">
                <a:solidFill>
                  <a:prstClr val="black"/>
                </a:solidFill>
              </a:rPr>
              <a:t>RAS)</a:t>
            </a:r>
            <a:endParaRPr lang="cs-CZ" sz="2000" dirty="0">
              <a:solidFill>
                <a:prstClr val="black"/>
              </a:solidFill>
            </a:endParaRPr>
          </a:p>
          <a:p>
            <a:pPr marL="503237" lvl="1" indent="0" algn="just" eaLnBrk="1" hangingPunct="1">
              <a:spcBef>
                <a:spcPct val="0"/>
              </a:spcBef>
              <a:buNone/>
              <a:defRPr/>
            </a:pPr>
            <a:endParaRPr lang="cs-CZ" sz="2000" dirty="0">
              <a:solidFill>
                <a:prstClr val="black"/>
              </a:solidFill>
            </a:endParaRPr>
          </a:p>
          <a:p>
            <a:pPr marL="0" indent="0" algn="just" eaLnBrk="1" hangingPunct="1">
              <a:spcBef>
                <a:spcPct val="0"/>
              </a:spcBef>
              <a:buFont typeface="Arial" panose="020B0604020202020204" pitchFamily="34" charset="0"/>
              <a:buNone/>
              <a:defRPr/>
            </a:pPr>
            <a:r>
              <a:rPr lang="fr-FR" sz="2800" dirty="0">
                <a:solidFill>
                  <a:prstClr val="black"/>
                </a:solidFill>
              </a:rPr>
              <a:t>• </a:t>
            </a:r>
            <a:r>
              <a:rPr lang="en-US" sz="2800" b="1" u="sng" dirty="0">
                <a:solidFill>
                  <a:prstClr val="black"/>
                </a:solidFill>
              </a:rPr>
              <a:t>Diverse market </a:t>
            </a:r>
            <a:r>
              <a:rPr lang="en-US" sz="2800" dirty="0">
                <a:solidFill>
                  <a:prstClr val="black"/>
                </a:solidFill>
              </a:rPr>
              <a:t>🤹🏼📊:</a:t>
            </a:r>
            <a:endParaRPr lang="cs-CZ" sz="2800" dirty="0">
              <a:solidFill>
                <a:prstClr val="black"/>
              </a:solidFill>
            </a:endParaRPr>
          </a:p>
          <a:p>
            <a:pPr marL="503237" lvl="1" indent="0" algn="just" eaLnBrk="1" hangingPunct="1">
              <a:spcBef>
                <a:spcPct val="0"/>
              </a:spcBef>
              <a:buNone/>
              <a:defRPr/>
            </a:pPr>
            <a:r>
              <a:rPr lang="en-US" sz="2000" dirty="0">
                <a:solidFill>
                  <a:prstClr val="black"/>
                </a:solidFill>
              </a:rPr>
              <a:t>↑ </a:t>
            </a:r>
            <a:r>
              <a:rPr lang="en-US" sz="2000" dirty="0"/>
              <a:t>demand for perch and </a:t>
            </a:r>
            <a:r>
              <a:rPr lang="en-GB" sz="2000" dirty="0"/>
              <a:t>pikeperch</a:t>
            </a:r>
            <a:r>
              <a:rPr lang="en-US" sz="2000" dirty="0"/>
              <a:t> not only in Europe but also on international market</a:t>
            </a:r>
            <a:endParaRPr lang="cs-CZ" sz="2000" dirty="0"/>
          </a:p>
          <a:p>
            <a:pPr marL="503237" lvl="1" indent="0" algn="just" eaLnBrk="1" hangingPunct="1">
              <a:spcBef>
                <a:spcPct val="0"/>
              </a:spcBef>
              <a:buNone/>
              <a:defRPr/>
            </a:pPr>
            <a:r>
              <a:rPr lang="en-US" sz="2000" dirty="0">
                <a:solidFill>
                  <a:prstClr val="black"/>
                </a:solidFill>
              </a:rPr>
              <a:t>↑ </a:t>
            </a:r>
            <a:r>
              <a:rPr lang="en-GB" sz="2000" dirty="0">
                <a:solidFill>
                  <a:prstClr val="black"/>
                </a:solidFill>
              </a:rPr>
              <a:t>p</a:t>
            </a:r>
            <a:r>
              <a:rPr lang="en-GB" sz="2000" dirty="0"/>
              <a:t>opularity</a:t>
            </a:r>
            <a:r>
              <a:rPr lang="en-US" sz="2000" dirty="0"/>
              <a:t> in gastronomy, especially in haute cuisine and restaurants</a:t>
            </a:r>
            <a:endParaRPr lang="cs-CZ" sz="2000" dirty="0"/>
          </a:p>
        </p:txBody>
      </p:sp>
      <p:pic>
        <p:nvPicPr>
          <p:cNvPr id="6" name="Grafický objekt 5" descr="Pruhový graf se vzestupným trendem obrys">
            <a:extLst>
              <a:ext uri="{FF2B5EF4-FFF2-40B4-BE49-F238E27FC236}">
                <a16:creationId xmlns:a16="http://schemas.microsoft.com/office/drawing/2014/main" id="{D5B46E0D-BCB0-C007-4929-FE4108E50A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4167" y="5142848"/>
            <a:ext cx="2498576" cy="2498576"/>
          </a:xfrm>
          <a:prstGeom prst="rect">
            <a:avLst/>
          </a:prstGeom>
        </p:spPr>
      </p:pic>
      <p:pic>
        <p:nvPicPr>
          <p:cNvPr id="8" name="Grafický objekt 7" descr="E-commerce se souvislou výplní">
            <a:extLst>
              <a:ext uri="{FF2B5EF4-FFF2-40B4-BE49-F238E27FC236}">
                <a16:creationId xmlns:a16="http://schemas.microsoft.com/office/drawing/2014/main" id="{310A630B-72AB-6B98-939C-ADFDFC65B8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4409" y="6183488"/>
            <a:ext cx="1142650" cy="1142650"/>
          </a:xfrm>
          <a:prstGeom prst="rect">
            <a:avLst/>
          </a:prstGeom>
        </p:spPr>
      </p:pic>
      <p:pic>
        <p:nvPicPr>
          <p:cNvPr id="2050" name="Picture 2" descr="Butter-fried pikeperch fillet with cauliflower orzotto, green peas, and  apples - Picture of Entresol, Riga - Tripadvisor">
            <a:extLst>
              <a:ext uri="{FF2B5EF4-FFF2-40B4-BE49-F238E27FC236}">
                <a16:creationId xmlns:a16="http://schemas.microsoft.com/office/drawing/2014/main" id="{B9CB1AA8-E5E3-731E-D501-3A9700C123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43" t="9285" r="603" b="827"/>
          <a:stretch/>
        </p:blipFill>
        <p:spPr bwMode="auto">
          <a:xfrm>
            <a:off x="7703789" y="5724847"/>
            <a:ext cx="2287601" cy="1713621"/>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18">
            <a:extLst>
              <a:ext uri="{FF2B5EF4-FFF2-40B4-BE49-F238E27FC236}">
                <a16:creationId xmlns:a16="http://schemas.microsoft.com/office/drawing/2014/main" id="{CFC9BA60-9FAA-1152-1D66-402E35A7CF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symbol pro číslo snímku 8">
            <a:extLst>
              <a:ext uri="{FF2B5EF4-FFF2-40B4-BE49-F238E27FC236}">
                <a16:creationId xmlns:a16="http://schemas.microsoft.com/office/drawing/2014/main" id="{A677F512-5150-09B6-2C7E-630F076C27A3}"/>
              </a:ext>
            </a:extLst>
          </p:cNvPr>
          <p:cNvSpPr>
            <a:spLocks noGrp="1"/>
          </p:cNvSpPr>
          <p:nvPr>
            <p:ph type="sldNum" sz="quarter" idx="12"/>
          </p:nvPr>
        </p:nvSpPr>
        <p:spPr/>
        <p:txBody>
          <a:bodyPr/>
          <a:lstStyle/>
          <a:p>
            <a:pPr>
              <a:defRPr/>
            </a:pPr>
            <a:fld id="{C466BEC8-0E7C-4B91-ABEF-C60D2C457CAA}" type="slidenum">
              <a:rPr lang="cs-CZ" altLang="cs-CZ" smtClean="0"/>
              <a:pPr>
                <a:defRPr/>
              </a:pPr>
              <a:t>4</a:t>
            </a:fld>
            <a:endParaRPr lang="cs-CZ" altLang="cs-CZ"/>
          </a:p>
        </p:txBody>
      </p:sp>
      <p:pic>
        <p:nvPicPr>
          <p:cNvPr id="10" name="Picture 6">
            <a:extLst>
              <a:ext uri="{FF2B5EF4-FFF2-40B4-BE49-F238E27FC236}">
                <a16:creationId xmlns:a16="http://schemas.microsoft.com/office/drawing/2014/main" id="{480CF6C8-98C8-67AC-B04A-CEDFEFA2707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1430" r="6440" b="18573"/>
          <a:stretch/>
        </p:blipFill>
        <p:spPr bwMode="auto">
          <a:xfrm>
            <a:off x="7625810" y="2418414"/>
            <a:ext cx="5328000" cy="2561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92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6336407" cy="1174750"/>
          </a:xfrm>
        </p:spPr>
        <p:txBody>
          <a:bodyPr/>
          <a:lstStyle/>
          <a:p>
            <a:pPr>
              <a:defRPr/>
            </a:pPr>
            <a:r>
              <a:rPr lang="cs-CZ" altLang="cs-CZ" dirty="0" err="1">
                <a:latin typeface="Clara Sans" panose="02000503000000020004" pitchFamily="2" charset="0"/>
              </a:rPr>
              <a:t>Biological</a:t>
            </a:r>
            <a:r>
              <a:rPr lang="cs-CZ" altLang="cs-CZ" dirty="0">
                <a:latin typeface="Clara Sans" panose="02000503000000020004" pitchFamily="2" charset="0"/>
              </a:rPr>
              <a:t> and </a:t>
            </a:r>
            <a:r>
              <a:rPr lang="cs-CZ" altLang="cs-CZ" dirty="0" err="1">
                <a:latin typeface="Clara Sans" panose="02000503000000020004" pitchFamily="2" charset="0"/>
              </a:rPr>
              <a:t>economic</a:t>
            </a:r>
            <a:r>
              <a:rPr lang="cs-CZ" altLang="cs-CZ" dirty="0">
                <a:latin typeface="Clara Sans" panose="02000503000000020004" pitchFamily="2" charset="0"/>
              </a:rPr>
              <a:t> </a:t>
            </a:r>
            <a:r>
              <a:rPr lang="cs-CZ" altLang="cs-CZ" dirty="0" err="1">
                <a:latin typeface="Clara Sans" panose="02000503000000020004" pitchFamily="2" charset="0"/>
              </a:rPr>
              <a:t>benefits</a:t>
            </a:r>
            <a:endParaRPr lang="cs-CZ" altLang="cs-CZ" dirty="0">
              <a:latin typeface="Clara Sans" panose="02000503000000020004" pitchFamily="2" charset="0"/>
            </a:endParaRP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2"/>
            <a:ext cx="6840463" cy="4903787"/>
          </a:xfrm>
        </p:spPr>
        <p:txBody>
          <a:bodyPr/>
          <a:lstStyle/>
          <a:p>
            <a:pPr marL="0" indent="0" algn="just" eaLnBrk="1" hangingPunct="1">
              <a:spcBef>
                <a:spcPct val="0"/>
              </a:spcBef>
              <a:buNone/>
              <a:defRPr/>
            </a:pPr>
            <a:r>
              <a:rPr lang="cs-CZ" sz="2800" dirty="0">
                <a:solidFill>
                  <a:prstClr val="black"/>
                </a:solidFill>
              </a:rPr>
              <a:t>• </a:t>
            </a:r>
            <a:r>
              <a:rPr lang="cs-CZ" sz="2800" b="1" u="sng" dirty="0" err="1">
                <a:solidFill>
                  <a:prstClr val="black"/>
                </a:solidFill>
              </a:rPr>
              <a:t>Growth</a:t>
            </a:r>
            <a:r>
              <a:rPr lang="cs-CZ" sz="2800" b="1" u="sng" dirty="0">
                <a:solidFill>
                  <a:prstClr val="black"/>
                </a:solidFill>
              </a:rPr>
              <a:t> </a:t>
            </a:r>
            <a:r>
              <a:rPr lang="cs-CZ" sz="2800" b="1" u="sng" dirty="0" err="1">
                <a:solidFill>
                  <a:prstClr val="black"/>
                </a:solidFill>
              </a:rPr>
              <a:t>capabilities</a:t>
            </a:r>
            <a:r>
              <a:rPr lang="cs-CZ" sz="2800" dirty="0">
                <a:solidFill>
                  <a:prstClr val="black"/>
                </a:solidFill>
              </a:rPr>
              <a:t>🌱:</a:t>
            </a:r>
          </a:p>
          <a:p>
            <a:pPr marL="846137" lvl="1" indent="-342900" eaLnBrk="1" hangingPunct="1">
              <a:spcBef>
                <a:spcPct val="0"/>
              </a:spcBef>
              <a:buFontTx/>
              <a:buChar char="–"/>
              <a:defRPr/>
            </a:pPr>
            <a:r>
              <a:rPr lang="en-US" sz="2400" dirty="0">
                <a:solidFill>
                  <a:prstClr val="black"/>
                </a:solidFill>
              </a:rPr>
              <a:t>↑ growth efficiency</a:t>
            </a:r>
            <a:r>
              <a:rPr lang="cs-CZ" sz="2400" dirty="0">
                <a:solidFill>
                  <a:prstClr val="black"/>
                </a:solidFill>
              </a:rPr>
              <a:t>, </a:t>
            </a:r>
            <a:r>
              <a:rPr lang="en-US" sz="2400" dirty="0">
                <a:solidFill>
                  <a:prstClr val="black"/>
                </a:solidFill>
              </a:rPr>
              <a:t>proper nutrition</a:t>
            </a:r>
            <a:r>
              <a:rPr lang="cs-CZ" sz="2400" dirty="0">
                <a:solidFill>
                  <a:prstClr val="black"/>
                </a:solidFill>
              </a:rPr>
              <a:t>s</a:t>
            </a:r>
          </a:p>
          <a:p>
            <a:pPr marL="674687" lvl="1" indent="-171450" algn="just" eaLnBrk="1" hangingPunct="1">
              <a:spcBef>
                <a:spcPct val="0"/>
              </a:spcBef>
              <a:buFontTx/>
              <a:buChar char="–"/>
              <a:defRPr/>
            </a:pPr>
            <a:endParaRPr lang="cs-CZ" sz="900" dirty="0">
              <a:solidFill>
                <a:prstClr val="black"/>
              </a:solidFill>
            </a:endParaRPr>
          </a:p>
          <a:p>
            <a:pPr marL="846137" lvl="1" indent="-342900" eaLnBrk="1" hangingPunct="1">
              <a:spcBef>
                <a:spcPct val="0"/>
              </a:spcBef>
              <a:buFontTx/>
              <a:buChar char="–"/>
              <a:defRPr/>
            </a:pPr>
            <a:r>
              <a:rPr lang="cs-CZ" sz="2400" dirty="0" err="1">
                <a:solidFill>
                  <a:prstClr val="black"/>
                </a:solidFill>
              </a:rPr>
              <a:t>Pikeperch</a:t>
            </a:r>
            <a:r>
              <a:rPr lang="en-US" sz="2400" dirty="0">
                <a:solidFill>
                  <a:prstClr val="black"/>
                </a:solidFill>
              </a:rPr>
              <a:t>: rapid growth</a:t>
            </a:r>
            <a:r>
              <a:rPr lang="cs-CZ" sz="2400" dirty="0">
                <a:solidFill>
                  <a:prstClr val="black"/>
                </a:solidFill>
              </a:rPr>
              <a:t>, </a:t>
            </a:r>
            <a:r>
              <a:rPr lang="en-US" sz="2400" dirty="0">
                <a:solidFill>
                  <a:prstClr val="black"/>
                </a:solidFill>
              </a:rPr>
              <a:t>↑↑ feed conversion</a:t>
            </a:r>
            <a:endParaRPr lang="cs-CZ" sz="2400" dirty="0">
              <a:solidFill>
                <a:prstClr val="black"/>
              </a:solidFill>
            </a:endParaRPr>
          </a:p>
          <a:p>
            <a:pPr marL="846137" lvl="1" indent="-342900" eaLnBrk="1" hangingPunct="1">
              <a:spcBef>
                <a:spcPct val="0"/>
              </a:spcBef>
              <a:buFontTx/>
              <a:buChar char="–"/>
              <a:defRPr/>
            </a:pPr>
            <a:r>
              <a:rPr lang="en-US" sz="2400" dirty="0">
                <a:solidFill>
                  <a:prstClr val="black"/>
                </a:solidFill>
              </a:rPr>
              <a:t>Perch: </a:t>
            </a:r>
            <a:r>
              <a:rPr lang="cs-CZ" sz="2400" dirty="0" err="1">
                <a:solidFill>
                  <a:prstClr val="black"/>
                </a:solidFill>
              </a:rPr>
              <a:t>slower</a:t>
            </a:r>
            <a:r>
              <a:rPr lang="en-US" sz="2400" dirty="0">
                <a:solidFill>
                  <a:prstClr val="black"/>
                </a:solidFill>
              </a:rPr>
              <a:t> growth, ↑ quality meat</a:t>
            </a:r>
            <a:endParaRPr lang="cs-CZ" sz="2400" dirty="0">
              <a:solidFill>
                <a:prstClr val="black"/>
              </a:solidFill>
            </a:endParaRPr>
          </a:p>
          <a:p>
            <a:pPr marL="503237" lvl="1" indent="0" algn="just" eaLnBrk="1" hangingPunct="1">
              <a:spcBef>
                <a:spcPct val="0"/>
              </a:spcBef>
              <a:buNone/>
              <a:defRPr/>
            </a:pPr>
            <a:endParaRPr lang="cs-CZ" sz="2000" dirty="0">
              <a:solidFill>
                <a:prstClr val="black"/>
              </a:solidFill>
            </a:endParaRPr>
          </a:p>
          <a:p>
            <a:pPr marL="503237" lvl="1" indent="0" algn="just" eaLnBrk="1" hangingPunct="1">
              <a:spcBef>
                <a:spcPct val="0"/>
              </a:spcBef>
              <a:buNone/>
              <a:defRPr/>
            </a:pPr>
            <a:endParaRPr lang="cs-CZ" sz="2000" dirty="0">
              <a:solidFill>
                <a:prstClr val="black"/>
              </a:solidFill>
            </a:endParaRPr>
          </a:p>
          <a:p>
            <a:pPr marL="0" indent="0" algn="just" eaLnBrk="1" hangingPunct="1">
              <a:spcBef>
                <a:spcPct val="0"/>
              </a:spcBef>
              <a:buNone/>
              <a:defRPr/>
            </a:pPr>
            <a:r>
              <a:rPr lang="cs-CZ" sz="2800" dirty="0">
                <a:solidFill>
                  <a:prstClr val="black"/>
                </a:solidFill>
              </a:rPr>
              <a:t>• </a:t>
            </a:r>
            <a:r>
              <a:rPr lang="en-US" sz="2800" b="1" u="sng" dirty="0">
                <a:solidFill>
                  <a:prstClr val="black"/>
                </a:solidFill>
              </a:rPr>
              <a:t>Disease resistance</a:t>
            </a:r>
            <a:r>
              <a:rPr lang="en-US" sz="2800" dirty="0">
                <a:solidFill>
                  <a:prstClr val="black"/>
                </a:solidFill>
              </a:rPr>
              <a:t>🦠👾🛡️ :</a:t>
            </a:r>
            <a:endParaRPr lang="cs-CZ" sz="2800" dirty="0">
              <a:solidFill>
                <a:prstClr val="black"/>
              </a:solidFill>
            </a:endParaRPr>
          </a:p>
          <a:p>
            <a:pPr marL="846137" lvl="1" indent="-342900" eaLnBrk="1" hangingPunct="1">
              <a:spcBef>
                <a:spcPct val="0"/>
              </a:spcBef>
              <a:buFontTx/>
              <a:buChar char="–"/>
              <a:defRPr/>
            </a:pPr>
            <a:r>
              <a:rPr lang="en-US" sz="2400" dirty="0">
                <a:solidFill>
                  <a:prstClr val="black"/>
                </a:solidFill>
              </a:rPr>
              <a:t>Both species relative resistance to common diseases in aquaculture environment </a:t>
            </a:r>
            <a:endParaRPr lang="cs-CZ" sz="2400" dirty="0">
              <a:solidFill>
                <a:prstClr val="black"/>
              </a:solidFill>
            </a:endParaRPr>
          </a:p>
          <a:p>
            <a:pPr marL="846137" lvl="1" indent="-342900" eaLnBrk="1" hangingPunct="1">
              <a:spcBef>
                <a:spcPct val="0"/>
              </a:spcBef>
              <a:buFontTx/>
              <a:buChar char="–"/>
              <a:defRPr/>
            </a:pPr>
            <a:r>
              <a:rPr lang="cs-CZ" sz="2400" dirty="0">
                <a:solidFill>
                  <a:prstClr val="black"/>
                </a:solidFill>
              </a:rPr>
              <a:t>P</a:t>
            </a:r>
            <a:r>
              <a:rPr lang="en-US" sz="2400" dirty="0" err="1">
                <a:solidFill>
                  <a:prstClr val="black"/>
                </a:solidFill>
              </a:rPr>
              <a:t>roperly</a:t>
            </a:r>
            <a:r>
              <a:rPr lang="en-US" sz="2400" dirty="0">
                <a:solidFill>
                  <a:prstClr val="black"/>
                </a:solidFill>
              </a:rPr>
              <a:t> fed and maintained in a clean</a:t>
            </a:r>
            <a:endParaRPr lang="cs-CZ" sz="2400" dirty="0">
              <a:solidFill>
                <a:prstClr val="black"/>
              </a:solidFill>
            </a:endParaRPr>
          </a:p>
          <a:p>
            <a:pPr marL="503237" lvl="1" indent="0" eaLnBrk="1" hangingPunct="1">
              <a:spcBef>
                <a:spcPct val="0"/>
              </a:spcBef>
              <a:buNone/>
              <a:defRPr/>
            </a:pPr>
            <a:r>
              <a:rPr lang="cs-CZ" sz="2400" dirty="0">
                <a:solidFill>
                  <a:prstClr val="black"/>
                </a:solidFill>
              </a:rPr>
              <a:t>	and</a:t>
            </a:r>
            <a:r>
              <a:rPr lang="en-US" sz="2400" dirty="0">
                <a:solidFill>
                  <a:prstClr val="black"/>
                </a:solidFill>
              </a:rPr>
              <a:t> </a:t>
            </a:r>
            <a:r>
              <a:rPr lang="cs-CZ" sz="2400" dirty="0" err="1">
                <a:solidFill>
                  <a:prstClr val="black"/>
                </a:solidFill>
              </a:rPr>
              <a:t>stable</a:t>
            </a:r>
            <a:r>
              <a:rPr lang="cs-CZ" sz="2400" dirty="0">
                <a:solidFill>
                  <a:prstClr val="black"/>
                </a:solidFill>
              </a:rPr>
              <a:t> </a:t>
            </a:r>
            <a:r>
              <a:rPr lang="en-US" sz="2400" dirty="0">
                <a:solidFill>
                  <a:prstClr val="black"/>
                </a:solidFill>
              </a:rPr>
              <a:t>environment</a:t>
            </a:r>
            <a:endParaRPr lang="cs-CZ" sz="2400" dirty="0">
              <a:solidFill>
                <a:prstClr val="black"/>
              </a:solidFill>
            </a:endParaRPr>
          </a:p>
          <a:p>
            <a:pPr marL="431060" indent="-431060">
              <a:buFont typeface="Arial" charset="0"/>
              <a:buChar char="•"/>
              <a:defRPr/>
            </a:pPr>
            <a:endParaRPr lang="cs-CZ" sz="4023" dirty="0"/>
          </a:p>
        </p:txBody>
      </p:sp>
      <p:pic>
        <p:nvPicPr>
          <p:cNvPr id="8" name="Obrázek 7" descr="Obsah obrázku ryba, osoba, Lidská tvář, rybaření&#10;&#10;Popis byl vytvořen automaticky">
            <a:extLst>
              <a:ext uri="{FF2B5EF4-FFF2-40B4-BE49-F238E27FC236}">
                <a16:creationId xmlns:a16="http://schemas.microsoft.com/office/drawing/2014/main" id="{68C93DCB-6199-C77C-7ED9-9BA14B251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1403" y="1331913"/>
            <a:ext cx="4417085" cy="3312814"/>
          </a:xfrm>
          <a:prstGeom prst="rect">
            <a:avLst/>
          </a:prstGeom>
        </p:spPr>
      </p:pic>
      <p:pic>
        <p:nvPicPr>
          <p:cNvPr id="2" name="Picture 18">
            <a:extLst>
              <a:ext uri="{FF2B5EF4-FFF2-40B4-BE49-F238E27FC236}">
                <a16:creationId xmlns:a16="http://schemas.microsoft.com/office/drawing/2014/main" id="{2E71B8C9-F6C3-D464-70AB-475C642AB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pic>
        <p:nvPicPr>
          <p:cNvPr id="6" name="vid-20220328-080044_PJ2BiKfd">
            <a:hlinkClick r:id="" action="ppaction://media"/>
            <a:extLst>
              <a:ext uri="{FF2B5EF4-FFF2-40B4-BE49-F238E27FC236}">
                <a16:creationId xmlns:a16="http://schemas.microsoft.com/office/drawing/2014/main" id="{EF3051B5-4406-3494-020E-FEBFE6F0D03A}"/>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1" t="53570" r="39494" b="16160"/>
          <a:stretch/>
        </p:blipFill>
        <p:spPr>
          <a:xfrm>
            <a:off x="8881403" y="4644727"/>
            <a:ext cx="3456696" cy="2932505"/>
          </a:xfrm>
          <a:prstGeom prst="rect">
            <a:avLst/>
          </a:prstGeom>
        </p:spPr>
      </p:pic>
      <p:sp>
        <p:nvSpPr>
          <p:cNvPr id="7" name="TextovéPole 6">
            <a:extLst>
              <a:ext uri="{FF2B5EF4-FFF2-40B4-BE49-F238E27FC236}">
                <a16:creationId xmlns:a16="http://schemas.microsoft.com/office/drawing/2014/main" id="{AD8B3A3B-CCF1-0930-CC43-7C2B73E16C82}"/>
              </a:ext>
            </a:extLst>
          </p:cNvPr>
          <p:cNvSpPr txBox="1"/>
          <p:nvPr/>
        </p:nvSpPr>
        <p:spPr>
          <a:xfrm>
            <a:off x="8881715" y="7092999"/>
            <a:ext cx="3552576" cy="446276"/>
          </a:xfrm>
          <a:prstGeom prst="rect">
            <a:avLst/>
          </a:prstGeom>
          <a:noFill/>
        </p:spPr>
        <p:txBody>
          <a:bodyPr wrap="none" rtlCol="0">
            <a:spAutoFit/>
          </a:bodyPr>
          <a:lstStyle/>
          <a:p>
            <a:r>
              <a:rPr lang="cs-CZ" sz="2300" b="1" i="1" dirty="0" err="1">
                <a:solidFill>
                  <a:schemeClr val="bg1"/>
                </a:solidFill>
              </a:rPr>
              <a:t>Gyrodactylus</a:t>
            </a:r>
            <a:r>
              <a:rPr lang="cs-CZ" sz="2300" b="1" i="1" dirty="0">
                <a:solidFill>
                  <a:schemeClr val="bg1"/>
                </a:solidFill>
              </a:rPr>
              <a:t> </a:t>
            </a:r>
            <a:r>
              <a:rPr lang="cs-CZ" sz="2300" b="1" i="1" dirty="0" err="1">
                <a:solidFill>
                  <a:schemeClr val="bg1"/>
                </a:solidFill>
              </a:rPr>
              <a:t>longiradix</a:t>
            </a:r>
            <a:endParaRPr lang="cs-CZ" sz="2300" b="1" i="1" dirty="0">
              <a:solidFill>
                <a:schemeClr val="bg1"/>
              </a:solidFill>
            </a:endParaRPr>
          </a:p>
        </p:txBody>
      </p:sp>
      <p:pic>
        <p:nvPicPr>
          <p:cNvPr id="12" name="Obrázek 11">
            <a:extLst>
              <a:ext uri="{FF2B5EF4-FFF2-40B4-BE49-F238E27FC236}">
                <a16:creationId xmlns:a16="http://schemas.microsoft.com/office/drawing/2014/main" id="{52CB63FF-81BD-CDA0-5587-5D1E1014DC96}"/>
              </a:ext>
            </a:extLst>
          </p:cNvPr>
          <p:cNvPicPr>
            <a:picLocks noChangeAspect="1"/>
          </p:cNvPicPr>
          <p:nvPr/>
        </p:nvPicPr>
        <p:blipFill>
          <a:blip r:embed="rId8"/>
          <a:stretch>
            <a:fillRect/>
          </a:stretch>
        </p:blipFill>
        <p:spPr>
          <a:xfrm>
            <a:off x="12433901" y="4648641"/>
            <a:ext cx="864587" cy="2446482"/>
          </a:xfrm>
          <a:prstGeom prst="rect">
            <a:avLst/>
          </a:prstGeom>
        </p:spPr>
      </p:pic>
      <p:sp>
        <p:nvSpPr>
          <p:cNvPr id="5" name="Zástupný symbol pro číslo snímku 4">
            <a:extLst>
              <a:ext uri="{FF2B5EF4-FFF2-40B4-BE49-F238E27FC236}">
                <a16:creationId xmlns:a16="http://schemas.microsoft.com/office/drawing/2014/main" id="{54627B0B-8D3D-2B66-13B7-EB491B455A43}"/>
              </a:ext>
            </a:extLst>
          </p:cNvPr>
          <p:cNvSpPr>
            <a:spLocks noGrp="1"/>
          </p:cNvSpPr>
          <p:nvPr>
            <p:ph type="sldNum" sz="quarter" idx="12"/>
          </p:nvPr>
        </p:nvSpPr>
        <p:spPr/>
        <p:txBody>
          <a:bodyPr/>
          <a:lstStyle/>
          <a:p>
            <a:pPr>
              <a:defRPr/>
            </a:pPr>
            <a:fld id="{C466BEC8-0E7C-4B91-ABEF-C60D2C457CAA}" type="slidenum">
              <a:rPr lang="cs-CZ" altLang="cs-CZ" smtClean="0"/>
              <a:pPr>
                <a:defRPr/>
              </a:pPr>
              <a:t>5</a:t>
            </a:fld>
            <a:endParaRPr lang="cs-CZ" altLang="cs-CZ"/>
          </a:p>
        </p:txBody>
      </p:sp>
    </p:spTree>
    <p:extLst>
      <p:ext uri="{BB962C8B-B14F-4D97-AF65-F5344CB8AC3E}">
        <p14:creationId xmlns:p14="http://schemas.microsoft.com/office/powerpoint/2010/main" val="10999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7" repeatCount="indefinite"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6336407" cy="1174750"/>
          </a:xfrm>
        </p:spPr>
        <p:txBody>
          <a:bodyPr/>
          <a:lstStyle/>
          <a:p>
            <a:pPr>
              <a:defRPr/>
            </a:pPr>
            <a:r>
              <a:rPr lang="cs-CZ" altLang="cs-CZ" dirty="0">
                <a:latin typeface="Clara Sans" panose="02000503000000020004" pitchFamily="2" charset="0"/>
              </a:rPr>
              <a:t> </a:t>
            </a:r>
            <a:r>
              <a:rPr lang="en-GB" altLang="cs-CZ" dirty="0">
                <a:latin typeface="Clara Sans" panose="02000503000000020004" pitchFamily="2" charset="0"/>
              </a:rPr>
              <a:t>Intensive</a:t>
            </a:r>
            <a:r>
              <a:rPr lang="cs-CZ" altLang="cs-CZ" dirty="0">
                <a:latin typeface="Clara Sans" panose="02000503000000020004" pitchFamily="2" charset="0"/>
              </a:rPr>
              <a:t> </a:t>
            </a:r>
            <a:r>
              <a:rPr lang="en-GB" altLang="cs-CZ" dirty="0">
                <a:latin typeface="Clara Sans" panose="02000503000000020004" pitchFamily="2" charset="0"/>
              </a:rPr>
              <a:t>aquaculture</a:t>
            </a:r>
            <a:r>
              <a:rPr lang="cs-CZ" altLang="cs-CZ" dirty="0">
                <a:latin typeface="Clara Sans" panose="02000503000000020004" pitchFamily="2" charset="0"/>
              </a:rPr>
              <a:t> </a:t>
            </a:r>
            <a:r>
              <a:rPr lang="en-GB" altLang="cs-CZ" dirty="0">
                <a:latin typeface="Clara Sans" panose="02000503000000020004" pitchFamily="2" charset="0"/>
              </a:rPr>
              <a:t>systems</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3"/>
            <a:ext cx="5832351" cy="5054600"/>
          </a:xfrm>
        </p:spPr>
        <p:txBody>
          <a:bodyPr/>
          <a:lstStyle/>
          <a:p>
            <a:pPr marL="0" indent="0" algn="just" eaLnBrk="1" hangingPunct="1">
              <a:spcBef>
                <a:spcPct val="0"/>
              </a:spcBef>
              <a:buNone/>
              <a:defRPr/>
            </a:pPr>
            <a:r>
              <a:rPr lang="cs-CZ" sz="3200" dirty="0">
                <a:solidFill>
                  <a:prstClr val="black"/>
                </a:solidFill>
              </a:rPr>
              <a:t>• </a:t>
            </a:r>
            <a:r>
              <a:rPr lang="en-GB" sz="3200" b="1" u="sng" dirty="0">
                <a:solidFill>
                  <a:prstClr val="black"/>
                </a:solidFill>
              </a:rPr>
              <a:t>Recirculation</a:t>
            </a:r>
            <a:r>
              <a:rPr lang="cs-CZ" sz="3200" b="1" u="sng" dirty="0">
                <a:solidFill>
                  <a:prstClr val="black"/>
                </a:solidFill>
              </a:rPr>
              <a:t> </a:t>
            </a:r>
            <a:r>
              <a:rPr lang="en-GB" sz="3200" b="1" u="sng" dirty="0">
                <a:solidFill>
                  <a:prstClr val="black"/>
                </a:solidFill>
              </a:rPr>
              <a:t>systems</a:t>
            </a:r>
            <a:r>
              <a:rPr lang="cs-CZ" sz="3200" b="1" u="sng" dirty="0">
                <a:solidFill>
                  <a:prstClr val="black"/>
                </a:solidFill>
              </a:rPr>
              <a:t> (RAS) </a:t>
            </a:r>
            <a:r>
              <a:rPr lang="cs-CZ" sz="3200" dirty="0">
                <a:solidFill>
                  <a:prstClr val="black"/>
                </a:solidFill>
              </a:rPr>
              <a:t>💡:</a:t>
            </a:r>
          </a:p>
          <a:p>
            <a:pPr marL="846137" lvl="1" indent="-342900" eaLnBrk="1" hangingPunct="1">
              <a:spcBef>
                <a:spcPct val="0"/>
              </a:spcBef>
              <a:buFontTx/>
              <a:buChar char="–"/>
              <a:defRPr/>
            </a:pPr>
            <a:r>
              <a:rPr lang="en-US" sz="2400" dirty="0">
                <a:solidFill>
                  <a:prstClr val="black"/>
                </a:solidFill>
              </a:rPr>
              <a:t>Ideal for growing percid fish</a:t>
            </a:r>
            <a:endParaRPr lang="cs-CZ" sz="2400" dirty="0">
              <a:solidFill>
                <a:prstClr val="black"/>
              </a:solidFill>
            </a:endParaRPr>
          </a:p>
          <a:p>
            <a:pPr marL="846137" lvl="1" indent="-342900" eaLnBrk="1" hangingPunct="1">
              <a:spcBef>
                <a:spcPct val="0"/>
              </a:spcBef>
              <a:buFontTx/>
              <a:buChar char="–"/>
              <a:defRPr/>
            </a:pPr>
            <a:r>
              <a:rPr lang="cs-CZ" sz="2400" dirty="0">
                <a:solidFill>
                  <a:prstClr val="black"/>
                </a:solidFill>
              </a:rPr>
              <a:t>C</a:t>
            </a:r>
            <a:r>
              <a:rPr lang="en-US" sz="2400" dirty="0" err="1">
                <a:solidFill>
                  <a:prstClr val="black"/>
                </a:solidFill>
              </a:rPr>
              <a:t>ontrol</a:t>
            </a:r>
            <a:r>
              <a:rPr lang="en-US" sz="2400" dirty="0">
                <a:solidFill>
                  <a:prstClr val="black"/>
                </a:solidFill>
              </a:rPr>
              <a:t> temperature, water quality and stocking density</a:t>
            </a:r>
            <a:endParaRPr lang="cs-CZ" sz="2400" dirty="0">
              <a:solidFill>
                <a:prstClr val="black"/>
              </a:solidFill>
            </a:endParaRPr>
          </a:p>
          <a:p>
            <a:pPr marL="846137" lvl="1" indent="-342900" eaLnBrk="1" hangingPunct="1">
              <a:spcBef>
                <a:spcPct val="0"/>
              </a:spcBef>
              <a:buFontTx/>
              <a:buChar char="–"/>
              <a:defRPr/>
            </a:pPr>
            <a:r>
              <a:rPr lang="en-GB" sz="2400" dirty="0">
                <a:solidFill>
                  <a:prstClr val="black"/>
                </a:solidFill>
              </a:rPr>
              <a:t>Improvement</a:t>
            </a:r>
            <a:r>
              <a:rPr lang="cs-CZ" sz="2400" dirty="0">
                <a:solidFill>
                  <a:prstClr val="black"/>
                </a:solidFill>
              </a:rPr>
              <a:t> </a:t>
            </a:r>
            <a:r>
              <a:rPr lang="en-GB" sz="2400" dirty="0">
                <a:solidFill>
                  <a:prstClr val="black"/>
                </a:solidFill>
              </a:rPr>
              <a:t>of</a:t>
            </a:r>
            <a:r>
              <a:rPr lang="en-US" sz="2400" dirty="0">
                <a:solidFill>
                  <a:prstClr val="black"/>
                </a:solidFill>
              </a:rPr>
              <a:t> growth and overall production, reducing the ecological footprint</a:t>
            </a:r>
            <a:endParaRPr lang="cs-CZ" sz="2400" dirty="0">
              <a:solidFill>
                <a:prstClr val="black"/>
              </a:solidFill>
            </a:endParaRPr>
          </a:p>
          <a:p>
            <a:pPr marL="503237" lvl="1" indent="0" algn="just" eaLnBrk="1" hangingPunct="1">
              <a:spcBef>
                <a:spcPct val="0"/>
              </a:spcBef>
              <a:buNone/>
              <a:defRPr/>
            </a:pPr>
            <a:endParaRPr lang="cs-CZ" sz="2400" dirty="0">
              <a:solidFill>
                <a:prstClr val="black"/>
              </a:solidFill>
            </a:endParaRPr>
          </a:p>
          <a:p>
            <a:pPr marL="0" indent="0" algn="just" eaLnBrk="1" hangingPunct="1">
              <a:spcBef>
                <a:spcPct val="0"/>
              </a:spcBef>
              <a:buNone/>
              <a:defRPr/>
            </a:pPr>
            <a:r>
              <a:rPr lang="cs-CZ" sz="3200" dirty="0">
                <a:solidFill>
                  <a:prstClr val="black"/>
                </a:solidFill>
              </a:rPr>
              <a:t>• </a:t>
            </a:r>
            <a:r>
              <a:rPr lang="en-US" sz="3200" b="1" u="sng" dirty="0">
                <a:solidFill>
                  <a:prstClr val="black"/>
                </a:solidFill>
              </a:rPr>
              <a:t>Sustainable production </a:t>
            </a:r>
            <a:r>
              <a:rPr lang="en-US" sz="3200" dirty="0">
                <a:solidFill>
                  <a:prstClr val="black"/>
                </a:solidFill>
              </a:rPr>
              <a:t>♻️🔋 :</a:t>
            </a:r>
            <a:endParaRPr lang="cs-CZ" sz="3200" dirty="0">
              <a:solidFill>
                <a:prstClr val="black"/>
              </a:solidFill>
            </a:endParaRPr>
          </a:p>
          <a:p>
            <a:pPr marL="503237" lvl="1" indent="0" eaLnBrk="1" hangingPunct="1">
              <a:spcBef>
                <a:spcPct val="0"/>
              </a:spcBef>
              <a:buNone/>
              <a:defRPr/>
            </a:pPr>
            <a:r>
              <a:rPr lang="en-US" sz="2400" dirty="0">
                <a:solidFill>
                  <a:prstClr val="black"/>
                </a:solidFill>
              </a:rPr>
              <a:t>Percid fish can be produced</a:t>
            </a:r>
            <a:endParaRPr lang="cs-CZ" sz="2400" dirty="0">
              <a:solidFill>
                <a:prstClr val="black"/>
              </a:solidFill>
            </a:endParaRPr>
          </a:p>
          <a:p>
            <a:pPr marL="503237" lvl="1" indent="0" eaLnBrk="1" hangingPunct="1">
              <a:spcBef>
                <a:spcPct val="0"/>
              </a:spcBef>
              <a:buNone/>
              <a:defRPr/>
            </a:pPr>
            <a:r>
              <a:rPr lang="en-US" sz="2400" dirty="0">
                <a:solidFill>
                  <a:prstClr val="black"/>
                </a:solidFill>
              </a:rPr>
              <a:t>with ↓↓ environmental impact</a:t>
            </a:r>
            <a:endParaRPr lang="cs-CZ" sz="4400" dirty="0"/>
          </a:p>
        </p:txBody>
      </p:sp>
      <p:pic>
        <p:nvPicPr>
          <p:cNvPr id="5" name="Obrázek 4">
            <a:extLst>
              <a:ext uri="{FF2B5EF4-FFF2-40B4-BE49-F238E27FC236}">
                <a16:creationId xmlns:a16="http://schemas.microsoft.com/office/drawing/2014/main" id="{EC37DA9F-EA83-F181-3554-53609D3676C6}"/>
              </a:ext>
            </a:extLst>
          </p:cNvPr>
          <p:cNvPicPr>
            <a:picLocks noChangeAspect="1"/>
          </p:cNvPicPr>
          <p:nvPr/>
        </p:nvPicPr>
        <p:blipFill>
          <a:blip r:embed="rId3"/>
          <a:stretch>
            <a:fillRect/>
          </a:stretch>
        </p:blipFill>
        <p:spPr>
          <a:xfrm>
            <a:off x="7513563" y="2111624"/>
            <a:ext cx="5929387" cy="5449639"/>
          </a:xfrm>
          <a:prstGeom prst="rect">
            <a:avLst/>
          </a:prstGeom>
        </p:spPr>
      </p:pic>
      <p:pic>
        <p:nvPicPr>
          <p:cNvPr id="2" name="Picture 18">
            <a:extLst>
              <a:ext uri="{FF2B5EF4-FFF2-40B4-BE49-F238E27FC236}">
                <a16:creationId xmlns:a16="http://schemas.microsoft.com/office/drawing/2014/main" id="{6B585245-8652-C324-350F-96C998BC5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5">
            <a:extLst>
              <a:ext uri="{FF2B5EF4-FFF2-40B4-BE49-F238E27FC236}">
                <a16:creationId xmlns:a16="http://schemas.microsoft.com/office/drawing/2014/main" id="{0547096B-7049-0A14-F302-2E700EBC2182}"/>
              </a:ext>
            </a:extLst>
          </p:cNvPr>
          <p:cNvSpPr>
            <a:spLocks noGrp="1"/>
          </p:cNvSpPr>
          <p:nvPr>
            <p:ph type="sldNum" sz="quarter" idx="12"/>
          </p:nvPr>
        </p:nvSpPr>
        <p:spPr/>
        <p:txBody>
          <a:bodyPr/>
          <a:lstStyle/>
          <a:p>
            <a:pPr>
              <a:defRPr/>
            </a:pPr>
            <a:fld id="{C466BEC8-0E7C-4B91-ABEF-C60D2C457CAA}" type="slidenum">
              <a:rPr lang="cs-CZ" altLang="cs-CZ" smtClean="0"/>
              <a:pPr>
                <a:defRPr/>
              </a:pPr>
              <a:t>6</a:t>
            </a:fld>
            <a:endParaRPr lang="cs-CZ" altLang="cs-CZ"/>
          </a:p>
        </p:txBody>
      </p:sp>
    </p:spTree>
    <p:extLst>
      <p:ext uri="{BB962C8B-B14F-4D97-AF65-F5344CB8AC3E}">
        <p14:creationId xmlns:p14="http://schemas.microsoft.com/office/powerpoint/2010/main" val="319711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7632551" cy="1174750"/>
          </a:xfrm>
        </p:spPr>
        <p:txBody>
          <a:bodyPr/>
          <a:lstStyle/>
          <a:p>
            <a:pPr>
              <a:defRPr/>
            </a:pPr>
            <a:r>
              <a:rPr lang="en-GB" altLang="cs-CZ" dirty="0">
                <a:latin typeface="Clara Sans" panose="02000503000000020004" pitchFamily="2" charset="0"/>
              </a:rPr>
              <a:t>Economic</a:t>
            </a:r>
            <a:r>
              <a:rPr lang="cs-CZ" altLang="cs-CZ" dirty="0">
                <a:latin typeface="Clara Sans" panose="02000503000000020004" pitchFamily="2" charset="0"/>
              </a:rPr>
              <a:t> </a:t>
            </a:r>
            <a:r>
              <a:rPr lang="en-GB" altLang="cs-CZ" dirty="0">
                <a:latin typeface="Clara Sans" panose="02000503000000020004" pitchFamily="2" charset="0"/>
              </a:rPr>
              <a:t>challenges</a:t>
            </a:r>
            <a:r>
              <a:rPr lang="cs-CZ" altLang="cs-CZ" dirty="0">
                <a:latin typeface="Clara Sans" panose="02000503000000020004" pitchFamily="2" charset="0"/>
              </a:rPr>
              <a:t> and </a:t>
            </a:r>
            <a:r>
              <a:rPr lang="en-GB" altLang="cs-CZ" dirty="0">
                <a:latin typeface="Clara Sans" panose="02000503000000020004" pitchFamily="2" charset="0"/>
              </a:rPr>
              <a:t>opportunities</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3"/>
            <a:ext cx="6552431" cy="5054600"/>
          </a:xfrm>
        </p:spPr>
        <p:txBody>
          <a:bodyPr/>
          <a:lstStyle/>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b="1" u="sng" dirty="0">
                <a:solidFill>
                  <a:prstClr val="black"/>
                </a:solidFill>
              </a:rPr>
              <a:t>Feed costs</a:t>
            </a:r>
            <a:r>
              <a:rPr lang="cs-CZ" sz="2800" b="1" u="sng" dirty="0">
                <a:solidFill>
                  <a:prstClr val="black"/>
                </a:solidFill>
              </a:rPr>
              <a:t> </a:t>
            </a:r>
            <a:r>
              <a:rPr lang="en-US" sz="2800" dirty="0">
                <a:solidFill>
                  <a:prstClr val="black"/>
                </a:solidFill>
              </a:rPr>
              <a:t>📋💲:</a:t>
            </a:r>
            <a:endParaRPr lang="cs-CZ" sz="2800" dirty="0">
              <a:solidFill>
                <a:prstClr val="black"/>
              </a:solidFill>
            </a:endParaRPr>
          </a:p>
          <a:p>
            <a:pPr marL="960437" lvl="1" indent="-457200" algn="just" eaLnBrk="1" hangingPunct="1">
              <a:spcBef>
                <a:spcPct val="0"/>
              </a:spcBef>
              <a:buFontTx/>
              <a:buChar char="–"/>
              <a:defRPr/>
            </a:pPr>
            <a:r>
              <a:rPr lang="en-US" sz="2800" dirty="0">
                <a:solidFill>
                  <a:prstClr val="black"/>
                </a:solidFill>
              </a:rPr>
              <a:t>The nutritional needs high quality and specially formulated feed</a:t>
            </a:r>
            <a:endParaRPr lang="cs-CZ" sz="2800" dirty="0">
              <a:solidFill>
                <a:prstClr val="black"/>
              </a:solidFill>
            </a:endParaRPr>
          </a:p>
          <a:p>
            <a:pPr marL="503237" lvl="1" indent="0" algn="just" eaLnBrk="1" hangingPunct="1">
              <a:spcBef>
                <a:spcPct val="0"/>
              </a:spcBef>
              <a:buNone/>
              <a:defRPr/>
            </a:pPr>
            <a:endParaRPr lang="cs-CZ" sz="1200" dirty="0">
              <a:solidFill>
                <a:prstClr val="black"/>
              </a:solidFill>
            </a:endParaRPr>
          </a:p>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b="1" u="sng" dirty="0">
                <a:solidFill>
                  <a:prstClr val="black"/>
                </a:solidFill>
              </a:rPr>
              <a:t>Investment in technology</a:t>
            </a:r>
            <a:r>
              <a:rPr lang="cs-CZ" sz="2800" b="1" u="sng" dirty="0">
                <a:solidFill>
                  <a:prstClr val="black"/>
                </a:solidFill>
              </a:rPr>
              <a:t> </a:t>
            </a:r>
            <a:r>
              <a:rPr lang="en-US" sz="2800" dirty="0">
                <a:solidFill>
                  <a:prstClr val="black"/>
                </a:solidFill>
              </a:rPr>
              <a:t>🛠️💲:</a:t>
            </a:r>
            <a:endParaRPr lang="cs-CZ" sz="2800" dirty="0">
              <a:solidFill>
                <a:prstClr val="black"/>
              </a:solidFill>
            </a:endParaRPr>
          </a:p>
          <a:p>
            <a:pPr marL="960437" lvl="1" indent="-457200" algn="just" eaLnBrk="1" hangingPunct="1">
              <a:spcBef>
                <a:spcPct val="0"/>
              </a:spcBef>
              <a:buFontTx/>
              <a:buChar char="–"/>
              <a:defRPr/>
            </a:pPr>
            <a:r>
              <a:rPr lang="en-US" sz="2800" dirty="0">
                <a:solidFill>
                  <a:prstClr val="black"/>
                </a:solidFill>
              </a:rPr>
              <a:t>↑↑ initial investment in technology solutions</a:t>
            </a:r>
            <a:endParaRPr lang="cs-CZ" sz="2800" dirty="0">
              <a:solidFill>
                <a:prstClr val="black"/>
              </a:solidFill>
            </a:endParaRPr>
          </a:p>
          <a:p>
            <a:pPr marL="960437" lvl="1" indent="-457200" algn="just" eaLnBrk="1" hangingPunct="1">
              <a:spcBef>
                <a:spcPct val="0"/>
              </a:spcBef>
              <a:buFontTx/>
              <a:buChar char="–"/>
              <a:defRPr/>
            </a:pPr>
            <a:r>
              <a:rPr lang="en-US" sz="2800" dirty="0">
                <a:solidFill>
                  <a:prstClr val="black"/>
                </a:solidFill>
              </a:rPr>
              <a:t>(RAS), higher productivity and lower long-term costs</a:t>
            </a:r>
            <a:endParaRPr lang="cs-CZ" sz="2800" dirty="0">
              <a:solidFill>
                <a:prstClr val="black"/>
              </a:solidFill>
            </a:endParaRPr>
          </a:p>
          <a:p>
            <a:pPr marL="0" indent="0" algn="just" eaLnBrk="1" hangingPunct="1">
              <a:spcBef>
                <a:spcPct val="0"/>
              </a:spcBef>
              <a:buFont typeface="Arial" panose="020B0604020202020204" pitchFamily="34" charset="0"/>
              <a:buNone/>
              <a:defRPr/>
            </a:pPr>
            <a:endParaRPr lang="cs-CZ" sz="200" dirty="0">
              <a:solidFill>
                <a:prstClr val="black"/>
              </a:solidFill>
            </a:endParaRPr>
          </a:p>
          <a:p>
            <a:pPr marL="0" indent="0" algn="just" eaLnBrk="1" hangingPunct="1">
              <a:spcBef>
                <a:spcPct val="0"/>
              </a:spcBef>
              <a:buFont typeface="Arial" panose="020B0604020202020204" pitchFamily="34" charset="0"/>
              <a:buNone/>
              <a:defRPr/>
            </a:pPr>
            <a:r>
              <a:rPr lang="fr-FR" sz="2800" dirty="0">
                <a:solidFill>
                  <a:prstClr val="black"/>
                </a:solidFill>
              </a:rPr>
              <a:t>• </a:t>
            </a:r>
            <a:r>
              <a:rPr lang="en-US" sz="2800" b="1" u="sng" dirty="0">
                <a:solidFill>
                  <a:prstClr val="black"/>
                </a:solidFill>
              </a:rPr>
              <a:t>Market potential</a:t>
            </a:r>
            <a:r>
              <a:rPr lang="cs-CZ" sz="2800" b="1" u="sng" dirty="0">
                <a:solidFill>
                  <a:prstClr val="black"/>
                </a:solidFill>
              </a:rPr>
              <a:t> </a:t>
            </a:r>
            <a:r>
              <a:rPr lang="en-US" sz="2800" dirty="0">
                <a:solidFill>
                  <a:prstClr val="black"/>
                </a:solidFill>
              </a:rPr>
              <a:t>📈🤑:</a:t>
            </a:r>
            <a:endParaRPr lang="cs-CZ" sz="2800" dirty="0">
              <a:solidFill>
                <a:prstClr val="black"/>
              </a:solidFill>
            </a:endParaRPr>
          </a:p>
          <a:p>
            <a:pPr marL="960437" lvl="1" indent="-457200" algn="just" eaLnBrk="1" hangingPunct="1">
              <a:spcBef>
                <a:spcPct val="0"/>
              </a:spcBef>
              <a:defRPr/>
            </a:pPr>
            <a:r>
              <a:rPr lang="en-US" sz="2400" dirty="0">
                <a:solidFill>
                  <a:prstClr val="black"/>
                </a:solidFill>
              </a:rPr>
              <a:t>The market for percid fish ↑↑</a:t>
            </a:r>
            <a:endParaRPr lang="cs-CZ" sz="2400" dirty="0">
              <a:solidFill>
                <a:prstClr val="black"/>
              </a:solidFill>
            </a:endParaRPr>
          </a:p>
          <a:p>
            <a:pPr marL="960437" lvl="1" indent="-457200" algn="just" eaLnBrk="1" hangingPunct="1">
              <a:spcBef>
                <a:spcPct val="0"/>
              </a:spcBef>
              <a:defRPr/>
            </a:pPr>
            <a:r>
              <a:rPr lang="cs-CZ" sz="2400" dirty="0">
                <a:solidFill>
                  <a:prstClr val="black"/>
                </a:solidFill>
              </a:rPr>
              <a:t>R</a:t>
            </a:r>
            <a:r>
              <a:rPr lang="en-US" sz="2400" dirty="0" err="1">
                <a:solidFill>
                  <a:prstClr val="black"/>
                </a:solidFill>
              </a:rPr>
              <a:t>estaurant</a:t>
            </a:r>
            <a:r>
              <a:rPr lang="cs-CZ" sz="2400" dirty="0">
                <a:solidFill>
                  <a:prstClr val="black"/>
                </a:solidFill>
              </a:rPr>
              <a:t>s</a:t>
            </a:r>
            <a:r>
              <a:rPr lang="en-US" sz="2400" dirty="0">
                <a:solidFill>
                  <a:prstClr val="black"/>
                </a:solidFill>
              </a:rPr>
              <a:t> and specialty food sector</a:t>
            </a:r>
            <a:endParaRPr lang="cs-CZ" sz="2400" dirty="0"/>
          </a:p>
        </p:txBody>
      </p:sp>
      <p:pic>
        <p:nvPicPr>
          <p:cNvPr id="1026" name="Picture 2" descr="Reap Your Technology Investment (ROI) Returns With Automation | SS&amp;C Blue  Prism">
            <a:extLst>
              <a:ext uri="{FF2B5EF4-FFF2-40B4-BE49-F238E27FC236}">
                <a16:creationId xmlns:a16="http://schemas.microsoft.com/office/drawing/2014/main" id="{60DA9B8E-1CBD-E1A0-FD9E-6720609B5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555" y="2691171"/>
            <a:ext cx="5869262" cy="4401828"/>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cký objekt 1">
            <a:extLst>
              <a:ext uri="{FF2B5EF4-FFF2-40B4-BE49-F238E27FC236}">
                <a16:creationId xmlns:a16="http://schemas.microsoft.com/office/drawing/2014/main" id="{26152757-6791-1531-E220-F6E7A9000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90027" y="6276822"/>
            <a:ext cx="1526117" cy="755272"/>
          </a:xfrm>
          <a:prstGeom prst="rect">
            <a:avLst/>
          </a:prstGeom>
        </p:spPr>
      </p:pic>
      <p:pic>
        <p:nvPicPr>
          <p:cNvPr id="4" name="Obrázek 3" descr="Obsah obrázku ryba, Ploutev&#10;&#10;Popis byl vytvořen automaticky">
            <a:extLst>
              <a:ext uri="{FF2B5EF4-FFF2-40B4-BE49-F238E27FC236}">
                <a16:creationId xmlns:a16="http://schemas.microsoft.com/office/drawing/2014/main" id="{9EA46A05-760F-F2BB-FE9C-4F2BF3D957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513563" y="2712346"/>
            <a:ext cx="2313715" cy="769912"/>
          </a:xfrm>
          <a:prstGeom prst="rect">
            <a:avLst/>
          </a:prstGeom>
        </p:spPr>
      </p:pic>
      <p:pic>
        <p:nvPicPr>
          <p:cNvPr id="5" name="Picture 18">
            <a:extLst>
              <a:ext uri="{FF2B5EF4-FFF2-40B4-BE49-F238E27FC236}">
                <a16:creationId xmlns:a16="http://schemas.microsoft.com/office/drawing/2014/main" id="{4950262D-A504-D9C2-D7F0-88C62FD566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číslo snímku 6">
            <a:extLst>
              <a:ext uri="{FF2B5EF4-FFF2-40B4-BE49-F238E27FC236}">
                <a16:creationId xmlns:a16="http://schemas.microsoft.com/office/drawing/2014/main" id="{09F3C436-57D0-BCB3-40BC-7ED74D3EAAFA}"/>
              </a:ext>
            </a:extLst>
          </p:cNvPr>
          <p:cNvSpPr>
            <a:spLocks noGrp="1"/>
          </p:cNvSpPr>
          <p:nvPr>
            <p:ph type="sldNum" sz="quarter" idx="12"/>
          </p:nvPr>
        </p:nvSpPr>
        <p:spPr/>
        <p:txBody>
          <a:bodyPr/>
          <a:lstStyle/>
          <a:p>
            <a:pPr>
              <a:defRPr/>
            </a:pPr>
            <a:fld id="{C466BEC8-0E7C-4B91-ABEF-C60D2C457CAA}" type="slidenum">
              <a:rPr lang="cs-CZ" altLang="cs-CZ" smtClean="0"/>
              <a:pPr>
                <a:defRPr/>
              </a:pPr>
              <a:t>7</a:t>
            </a:fld>
            <a:endParaRPr lang="cs-CZ" altLang="cs-CZ"/>
          </a:p>
        </p:txBody>
      </p:sp>
    </p:spTree>
    <p:extLst>
      <p:ext uri="{BB962C8B-B14F-4D97-AF65-F5344CB8AC3E}">
        <p14:creationId xmlns:p14="http://schemas.microsoft.com/office/powerpoint/2010/main" val="2469762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9F86A934-3BCD-29DB-B648-9B1C27790E96}"/>
              </a:ext>
            </a:extLst>
          </p:cNvPr>
          <p:cNvPicPr>
            <a:picLocks noChangeAspect="1"/>
          </p:cNvPicPr>
          <p:nvPr/>
        </p:nvPicPr>
        <p:blipFill>
          <a:blip r:embed="rId5"/>
          <a:stretch>
            <a:fillRect/>
          </a:stretch>
        </p:blipFill>
        <p:spPr>
          <a:xfrm>
            <a:off x="8366125" y="5132388"/>
            <a:ext cx="5076825" cy="2428875"/>
          </a:xfrm>
          <a:prstGeom prst="rect">
            <a:avLst/>
          </a:prstGeom>
        </p:spPr>
      </p:pic>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en-GB" altLang="cs-CZ" dirty="0">
                <a:latin typeface="Clara Sans" panose="02000503000000020004" pitchFamily="2" charset="0"/>
              </a:rPr>
              <a:t>Nutrition of pikeperch in aquaculture</a:t>
            </a: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3"/>
            <a:ext cx="8136607" cy="4248150"/>
          </a:xfrm>
        </p:spPr>
        <p:txBody>
          <a:bodyPr/>
          <a:lstStyle/>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dirty="0">
                <a:solidFill>
                  <a:prstClr val="black"/>
                </a:solidFill>
              </a:rPr>
              <a:t>Challenges associated with the nutrition of </a:t>
            </a:r>
            <a:r>
              <a:rPr lang="en-GB" sz="2800" dirty="0">
                <a:solidFill>
                  <a:prstClr val="black"/>
                </a:solidFill>
              </a:rPr>
              <a:t>pikeperch</a:t>
            </a:r>
          </a:p>
          <a:p>
            <a:pPr marL="0" indent="0" algn="just" eaLnBrk="1" hangingPunct="1">
              <a:spcBef>
                <a:spcPct val="0"/>
              </a:spcBef>
              <a:buFont typeface="Arial" panose="020B0604020202020204" pitchFamily="34" charset="0"/>
              <a:buNone/>
              <a:defRPr/>
            </a:pPr>
            <a:endParaRPr lang="cs-CZ" sz="2800" dirty="0">
              <a:solidFill>
                <a:prstClr val="black"/>
              </a:solidFill>
            </a:endParaRPr>
          </a:p>
          <a:p>
            <a:pPr marL="0" indent="0" algn="just" eaLnBrk="1" hangingPunct="1">
              <a:spcBef>
                <a:spcPct val="0"/>
              </a:spcBef>
              <a:buNone/>
              <a:defRPr/>
            </a:pPr>
            <a:r>
              <a:rPr lang="cs-CZ" sz="2800" dirty="0">
                <a:solidFill>
                  <a:prstClr val="black"/>
                </a:solidFill>
              </a:rPr>
              <a:t>• </a:t>
            </a:r>
            <a:r>
              <a:rPr lang="en-US" sz="2800" dirty="0">
                <a:solidFill>
                  <a:prstClr val="black"/>
                </a:solidFill>
              </a:rPr>
              <a:t>Specific requirements of the nocturnal predator</a:t>
            </a:r>
            <a:endParaRPr lang="cs-CZ" sz="2800" dirty="0">
              <a:solidFill>
                <a:prstClr val="black"/>
              </a:solidFill>
            </a:endParaRPr>
          </a:p>
          <a:p>
            <a:pPr marL="0" indent="0" algn="just" eaLnBrk="1" hangingPunct="1">
              <a:spcBef>
                <a:spcPct val="0"/>
              </a:spcBef>
              <a:buNone/>
              <a:defRPr/>
            </a:pPr>
            <a:endParaRPr lang="cs-CZ" sz="2800" dirty="0">
              <a:solidFill>
                <a:prstClr val="black"/>
              </a:solidFill>
            </a:endParaRPr>
          </a:p>
          <a:p>
            <a:pPr marL="0" indent="0" algn="just" eaLnBrk="1" hangingPunct="1">
              <a:spcBef>
                <a:spcPct val="0"/>
              </a:spcBef>
              <a:buNone/>
              <a:defRPr/>
            </a:pPr>
            <a:r>
              <a:rPr lang="cs-CZ" sz="2800" dirty="0">
                <a:solidFill>
                  <a:prstClr val="black"/>
                </a:solidFill>
              </a:rPr>
              <a:t>• </a:t>
            </a:r>
            <a:r>
              <a:rPr lang="en-US" sz="2800" dirty="0">
                <a:solidFill>
                  <a:prstClr val="black"/>
                </a:solidFill>
              </a:rPr>
              <a:t>Demanding larval diet</a:t>
            </a:r>
            <a:endParaRPr lang="cs-CZ" sz="2800" dirty="0">
              <a:solidFill>
                <a:prstClr val="black"/>
              </a:solidFill>
            </a:endParaRPr>
          </a:p>
          <a:p>
            <a:pPr marL="788987" lvl="1" indent="-285750" algn="just" eaLnBrk="1" hangingPunct="1">
              <a:spcBef>
                <a:spcPct val="0"/>
              </a:spcBef>
              <a:defRPr/>
            </a:pPr>
            <a:r>
              <a:rPr lang="en-US" sz="2800" dirty="0">
                <a:solidFill>
                  <a:prstClr val="black"/>
                </a:solidFill>
              </a:rPr>
              <a:t>Small body size at the start of feeding</a:t>
            </a:r>
            <a:endParaRPr lang="cs-CZ" sz="2800" dirty="0">
              <a:solidFill>
                <a:prstClr val="black"/>
              </a:solidFill>
            </a:endParaRPr>
          </a:p>
          <a:p>
            <a:pPr marL="788987" lvl="1" indent="-285750" algn="just" eaLnBrk="1" hangingPunct="1">
              <a:spcBef>
                <a:spcPct val="0"/>
              </a:spcBef>
              <a:defRPr/>
            </a:pPr>
            <a:r>
              <a:rPr lang="en-US" sz="2800" dirty="0">
                <a:solidFill>
                  <a:prstClr val="black"/>
                </a:solidFill>
              </a:rPr>
              <a:t>Susceptibility to cannibalism at an early stage</a:t>
            </a:r>
            <a:endParaRPr lang="cs-CZ" sz="2800" dirty="0">
              <a:solidFill>
                <a:prstClr val="black"/>
              </a:solidFill>
            </a:endParaRPr>
          </a:p>
          <a:p>
            <a:pPr marL="788987" lvl="1" indent="-285750" algn="just" eaLnBrk="1" hangingPunct="1">
              <a:spcBef>
                <a:spcPct val="0"/>
              </a:spcBef>
              <a:defRPr/>
            </a:pPr>
            <a:endParaRPr lang="cs-CZ" sz="2000" dirty="0">
              <a:solidFill>
                <a:prstClr val="black"/>
              </a:solidFill>
            </a:endParaRPr>
          </a:p>
          <a:p>
            <a:pPr marL="431060" indent="-431060">
              <a:buFont typeface="Arial" charset="0"/>
              <a:buChar char="•"/>
              <a:defRPr/>
            </a:pPr>
            <a:endParaRPr lang="cs-CZ" sz="4023" dirty="0"/>
          </a:p>
        </p:txBody>
      </p:sp>
      <p:pic>
        <p:nvPicPr>
          <p:cNvPr id="7" name="vid-20231025-093547_Vuzwppy5">
            <a:hlinkClick r:id="" action="ppaction://media"/>
            <a:extLst>
              <a:ext uri="{FF2B5EF4-FFF2-40B4-BE49-F238E27FC236}">
                <a16:creationId xmlns:a16="http://schemas.microsoft.com/office/drawing/2014/main" id="{5F5FAB69-F26B-3925-554B-1CEA74D22930}"/>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b="5308"/>
          <a:stretch/>
        </p:blipFill>
        <p:spPr>
          <a:xfrm>
            <a:off x="10306051" y="1154908"/>
            <a:ext cx="3136899" cy="3903781"/>
          </a:xfrm>
          <a:prstGeom prst="rect">
            <a:avLst/>
          </a:prstGeom>
        </p:spPr>
      </p:pic>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9" name="Zástupný symbol pro číslo snímku 8">
            <a:extLst>
              <a:ext uri="{FF2B5EF4-FFF2-40B4-BE49-F238E27FC236}">
                <a16:creationId xmlns:a16="http://schemas.microsoft.com/office/drawing/2014/main" id="{695D740B-A86F-092A-35AD-3BADB2DCA534}"/>
              </a:ext>
            </a:extLst>
          </p:cNvPr>
          <p:cNvSpPr>
            <a:spLocks noGrp="1"/>
          </p:cNvSpPr>
          <p:nvPr>
            <p:ph type="sldNum" sz="quarter" idx="12"/>
          </p:nvPr>
        </p:nvSpPr>
        <p:spPr/>
        <p:txBody>
          <a:bodyPr/>
          <a:lstStyle/>
          <a:p>
            <a:pPr>
              <a:defRPr/>
            </a:pPr>
            <a:fld id="{C466BEC8-0E7C-4B91-ABEF-C60D2C457CAA}" type="slidenum">
              <a:rPr lang="cs-CZ" altLang="cs-CZ" smtClean="0"/>
              <a:pPr>
                <a:defRPr/>
              </a:pPr>
              <a:t>8</a:t>
            </a:fld>
            <a:endParaRPr lang="cs-CZ" altLang="cs-CZ"/>
          </a:p>
        </p:txBody>
      </p:sp>
      <p:sp>
        <p:nvSpPr>
          <p:cNvPr id="2" name="Šipka: doprava 1">
            <a:extLst>
              <a:ext uri="{FF2B5EF4-FFF2-40B4-BE49-F238E27FC236}">
                <a16:creationId xmlns:a16="http://schemas.microsoft.com/office/drawing/2014/main" id="{64C115A1-D838-5D70-D43F-75B532C09C79}"/>
              </a:ext>
            </a:extLst>
          </p:cNvPr>
          <p:cNvSpPr/>
          <p:nvPr/>
        </p:nvSpPr>
        <p:spPr>
          <a:xfrm rot="1778834" flipH="1">
            <a:off x="11743706" y="6182259"/>
            <a:ext cx="1220335" cy="540004"/>
          </a:xfrm>
          <a:prstGeom prst="rightArrow">
            <a:avLst/>
          </a:prstGeom>
          <a:solidFill>
            <a:srgbClr val="FF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9369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icrobiology from A to Z explained - Micropia - Micropia">
            <a:extLst>
              <a:ext uri="{FF2B5EF4-FFF2-40B4-BE49-F238E27FC236}">
                <a16:creationId xmlns:a16="http://schemas.microsoft.com/office/drawing/2014/main" id="{455A87A5-2EE9-9D3E-6D56-BCD9CF9B7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218" y="4838996"/>
            <a:ext cx="4473732" cy="27222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E0A7650-F57B-7095-AFF8-D27725069F28}"/>
              </a:ext>
            </a:extLst>
          </p:cNvPr>
          <p:cNvSpPr txBox="1"/>
          <p:nvPr/>
        </p:nvSpPr>
        <p:spPr>
          <a:xfrm>
            <a:off x="10562630" y="4857190"/>
            <a:ext cx="2880320" cy="461665"/>
          </a:xfrm>
          <a:prstGeom prst="rect">
            <a:avLst/>
          </a:prstGeom>
          <a:noFill/>
        </p:spPr>
        <p:txBody>
          <a:bodyPr wrap="square" rtlCol="0">
            <a:spAutoFit/>
          </a:bodyPr>
          <a:lstStyle/>
          <a:p>
            <a:r>
              <a:rPr lang="cs-CZ" sz="2400" i="1" dirty="0">
                <a:solidFill>
                  <a:schemeClr val="bg1"/>
                </a:solidFill>
              </a:rPr>
              <a:t>̈</a:t>
            </a:r>
            <a:r>
              <a:rPr lang="cs-CZ" sz="2400" i="1" dirty="0" err="1">
                <a:solidFill>
                  <a:schemeClr val="bg1"/>
                </a:solidFill>
              </a:rPr>
              <a:t>Brachinous</a:t>
            </a:r>
            <a:r>
              <a:rPr lang="cs-CZ" sz="2400" i="1" dirty="0">
                <a:solidFill>
                  <a:schemeClr val="bg1"/>
                </a:solidFill>
              </a:rPr>
              <a:t> </a:t>
            </a:r>
            <a:r>
              <a:rPr lang="cs-CZ" sz="2400" i="1" dirty="0" err="1">
                <a:solidFill>
                  <a:schemeClr val="bg1"/>
                </a:solidFill>
              </a:rPr>
              <a:t>plicatilis</a:t>
            </a:r>
            <a:endParaRPr lang="cs-CZ" sz="2400" i="1" dirty="0">
              <a:solidFill>
                <a:schemeClr val="bg1"/>
              </a:solidFill>
            </a:endParaRPr>
          </a:p>
        </p:txBody>
      </p:sp>
      <p:sp>
        <p:nvSpPr>
          <p:cNvPr id="5122" name="Nadpis 1">
            <a:extLst>
              <a:ext uri="{FF2B5EF4-FFF2-40B4-BE49-F238E27FC236}">
                <a16:creationId xmlns:a16="http://schemas.microsoft.com/office/drawing/2014/main" id="{C431393F-2FBF-0E2A-C73D-FA153E22D6E6}"/>
              </a:ext>
            </a:extLst>
          </p:cNvPr>
          <p:cNvSpPr>
            <a:spLocks noGrp="1"/>
          </p:cNvSpPr>
          <p:nvPr>
            <p:ph type="title"/>
          </p:nvPr>
        </p:nvSpPr>
        <p:spPr>
          <a:xfrm>
            <a:off x="673099" y="1331913"/>
            <a:ext cx="11809015" cy="1174750"/>
          </a:xfrm>
        </p:spPr>
        <p:txBody>
          <a:bodyPr/>
          <a:lstStyle/>
          <a:p>
            <a:pPr>
              <a:defRPr/>
            </a:pPr>
            <a:r>
              <a:rPr lang="en-GB" altLang="cs-CZ" dirty="0">
                <a:latin typeface="Clara Sans" panose="02000503000000020004" pitchFamily="2" charset="0"/>
              </a:rPr>
              <a:t>Nutrition of pikeperch in aquaculture</a:t>
            </a:r>
            <a:r>
              <a:rPr lang="cs-CZ" altLang="cs-CZ" dirty="0">
                <a:latin typeface="Clara Sans" panose="02000503000000020004" pitchFamily="2" charset="0"/>
              </a:rPr>
              <a:t> (</a:t>
            </a:r>
            <a:r>
              <a:rPr lang="cs-CZ" altLang="cs-CZ" dirty="0" err="1">
                <a:latin typeface="Clara Sans" panose="02000503000000020004" pitchFamily="2" charset="0"/>
              </a:rPr>
              <a:t>larvae</a:t>
            </a:r>
            <a:r>
              <a:rPr lang="cs-CZ" altLang="cs-CZ" dirty="0">
                <a:latin typeface="Clara Sans" panose="02000503000000020004" pitchFamily="2" charset="0"/>
              </a:rPr>
              <a:t>)</a:t>
            </a:r>
            <a:endParaRPr lang="en-GB" altLang="cs-CZ" dirty="0">
              <a:latin typeface="Clara Sans" panose="02000503000000020004" pitchFamily="2" charset="0"/>
            </a:endParaRPr>
          </a:p>
        </p:txBody>
      </p:sp>
      <p:sp>
        <p:nvSpPr>
          <p:cNvPr id="3" name="Zástupný symbol pro obsah 2">
            <a:extLst>
              <a:ext uri="{FF2B5EF4-FFF2-40B4-BE49-F238E27FC236}">
                <a16:creationId xmlns:a16="http://schemas.microsoft.com/office/drawing/2014/main" id="{95E9D82B-B7F5-E5C3-DB84-6B7499FCFD14}"/>
              </a:ext>
            </a:extLst>
          </p:cNvPr>
          <p:cNvSpPr>
            <a:spLocks noGrp="1"/>
          </p:cNvSpPr>
          <p:nvPr>
            <p:ph idx="1"/>
          </p:nvPr>
        </p:nvSpPr>
        <p:spPr>
          <a:xfrm>
            <a:off x="673100" y="2506663"/>
            <a:ext cx="8136607" cy="4248150"/>
          </a:xfrm>
        </p:spPr>
        <p:txBody>
          <a:bodyPr/>
          <a:lstStyle/>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dirty="0">
                <a:solidFill>
                  <a:prstClr val="black"/>
                </a:solidFill>
              </a:rPr>
              <a:t>Small size of larvae after hatching</a:t>
            </a:r>
            <a:endParaRPr lang="cs-CZ" sz="2800" dirty="0">
              <a:solidFill>
                <a:prstClr val="black"/>
              </a:solidFill>
            </a:endParaRPr>
          </a:p>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dirty="0">
                <a:solidFill>
                  <a:prstClr val="black"/>
                </a:solidFill>
              </a:rPr>
              <a:t>Short feeding time from yolk sac</a:t>
            </a:r>
            <a:endParaRPr lang="cs-CZ" sz="2800" dirty="0">
              <a:solidFill>
                <a:prstClr val="black"/>
              </a:solidFill>
            </a:endParaRPr>
          </a:p>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dirty="0">
                <a:solidFill>
                  <a:prstClr val="black"/>
                </a:solidFill>
              </a:rPr>
              <a:t>Feeding required within 10 days at 15-17 °C</a:t>
            </a:r>
            <a:endParaRPr lang="cs-CZ" sz="2800" dirty="0">
              <a:solidFill>
                <a:prstClr val="black"/>
              </a:solidFill>
            </a:endParaRPr>
          </a:p>
          <a:p>
            <a:pPr marL="0" indent="0" algn="just" eaLnBrk="1" hangingPunct="1">
              <a:spcBef>
                <a:spcPct val="0"/>
              </a:spcBef>
              <a:buFont typeface="Arial" panose="020B0604020202020204" pitchFamily="34" charset="0"/>
              <a:buNone/>
              <a:defRPr/>
            </a:pPr>
            <a:r>
              <a:rPr lang="cs-CZ" sz="2800" dirty="0">
                <a:solidFill>
                  <a:prstClr val="black"/>
                </a:solidFill>
              </a:rPr>
              <a:t>• </a:t>
            </a:r>
            <a:r>
              <a:rPr lang="en-US" sz="2800" dirty="0">
                <a:solidFill>
                  <a:prstClr val="black"/>
                </a:solidFill>
              </a:rPr>
              <a:t>Key factors for successful feeding:</a:t>
            </a:r>
            <a:endParaRPr lang="cs-CZ" sz="2800" dirty="0">
              <a:solidFill>
                <a:prstClr val="black"/>
              </a:solidFill>
            </a:endParaRPr>
          </a:p>
          <a:p>
            <a:pPr marL="846137" lvl="1" indent="-342900" algn="just" eaLnBrk="1" hangingPunct="1">
              <a:spcBef>
                <a:spcPct val="0"/>
              </a:spcBef>
              <a:defRPr/>
            </a:pPr>
            <a:r>
              <a:rPr lang="en-US" sz="2800" b="1" dirty="0">
                <a:solidFill>
                  <a:prstClr val="black"/>
                </a:solidFill>
              </a:rPr>
              <a:t>Type of f</a:t>
            </a:r>
            <a:r>
              <a:rPr lang="cs-CZ" sz="2800" b="1" dirty="0" err="1">
                <a:solidFill>
                  <a:prstClr val="black"/>
                </a:solidFill>
              </a:rPr>
              <a:t>ee</a:t>
            </a:r>
            <a:r>
              <a:rPr lang="en-US" sz="2800" b="1" dirty="0">
                <a:solidFill>
                  <a:prstClr val="black"/>
                </a:solidFill>
              </a:rPr>
              <a:t>d</a:t>
            </a:r>
            <a:endParaRPr lang="cs-CZ" sz="2800" b="1" dirty="0">
              <a:solidFill>
                <a:prstClr val="black"/>
              </a:solidFill>
            </a:endParaRPr>
          </a:p>
        </p:txBody>
      </p:sp>
      <p:pic>
        <p:nvPicPr>
          <p:cNvPr id="8" name="Picture 18">
            <a:extLst>
              <a:ext uri="{FF2B5EF4-FFF2-40B4-BE49-F238E27FC236}">
                <a16:creationId xmlns:a16="http://schemas.microsoft.com/office/drawing/2014/main" id="{F8F3818A-EF61-92A5-3B51-3A88D23E4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87501"/>
            <a:ext cx="960835" cy="97376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5">
            <a:extLst>
              <a:ext uri="{FF2B5EF4-FFF2-40B4-BE49-F238E27FC236}">
                <a16:creationId xmlns:a16="http://schemas.microsoft.com/office/drawing/2014/main" id="{89129A21-DB52-0946-BE87-E78554AB0027}"/>
              </a:ext>
            </a:extLst>
          </p:cNvPr>
          <p:cNvSpPr>
            <a:spLocks noGrp="1"/>
          </p:cNvSpPr>
          <p:nvPr>
            <p:ph type="sldNum" sz="quarter" idx="12"/>
          </p:nvPr>
        </p:nvSpPr>
        <p:spPr/>
        <p:txBody>
          <a:bodyPr/>
          <a:lstStyle/>
          <a:p>
            <a:pPr>
              <a:defRPr/>
            </a:pPr>
            <a:fld id="{C466BEC8-0E7C-4B91-ABEF-C60D2C457CAA}" type="slidenum">
              <a:rPr lang="cs-CZ" altLang="cs-CZ" smtClean="0"/>
              <a:pPr>
                <a:defRPr/>
              </a:pPr>
              <a:t>9</a:t>
            </a:fld>
            <a:endParaRPr lang="cs-CZ" altLang="cs-CZ"/>
          </a:p>
        </p:txBody>
      </p:sp>
      <p:pic>
        <p:nvPicPr>
          <p:cNvPr id="9" name="Picture 2">
            <a:extLst>
              <a:ext uri="{FF2B5EF4-FFF2-40B4-BE49-F238E27FC236}">
                <a16:creationId xmlns:a16="http://schemas.microsoft.com/office/drawing/2014/main" id="{986E9F27-4E48-43A2-9E39-8E86E58E4F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385" y="4838995"/>
            <a:ext cx="3526322" cy="2722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B64A38F-DEA6-AE16-59F3-D90D5182550D}"/>
              </a:ext>
            </a:extLst>
          </p:cNvPr>
          <p:cNvSpPr txBox="1"/>
          <p:nvPr/>
        </p:nvSpPr>
        <p:spPr>
          <a:xfrm>
            <a:off x="6325430" y="4817241"/>
            <a:ext cx="2880320" cy="523220"/>
          </a:xfrm>
          <a:prstGeom prst="rect">
            <a:avLst/>
          </a:prstGeom>
          <a:noFill/>
        </p:spPr>
        <p:txBody>
          <a:bodyPr wrap="square" rtlCol="0">
            <a:spAutoFit/>
          </a:bodyPr>
          <a:lstStyle/>
          <a:p>
            <a:r>
              <a:rPr lang="cs-CZ" sz="2800" i="1" dirty="0" err="1">
                <a:solidFill>
                  <a:schemeClr val="bg1"/>
                </a:solidFill>
              </a:rPr>
              <a:t>Artemia</a:t>
            </a:r>
            <a:r>
              <a:rPr lang="cs-CZ" sz="2800" i="1" dirty="0">
                <a:solidFill>
                  <a:schemeClr val="bg1"/>
                </a:solidFill>
              </a:rPr>
              <a:t> salina</a:t>
            </a:r>
          </a:p>
        </p:txBody>
      </p:sp>
      <p:pic>
        <p:nvPicPr>
          <p:cNvPr id="5126" name="Picture 6" descr="Water Fleas Genetically Adapt To Climate Change, 41% OFF">
            <a:extLst>
              <a:ext uri="{FF2B5EF4-FFF2-40B4-BE49-F238E27FC236}">
                <a16:creationId xmlns:a16="http://schemas.microsoft.com/office/drawing/2014/main" id="{26C5D932-672D-B850-3CFB-700CF79F8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9218" y="1813717"/>
            <a:ext cx="4473732" cy="28627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5EF9C36-751B-36AF-1572-A9726B486A42}"/>
              </a:ext>
            </a:extLst>
          </p:cNvPr>
          <p:cNvSpPr txBox="1"/>
          <p:nvPr/>
        </p:nvSpPr>
        <p:spPr>
          <a:xfrm>
            <a:off x="10562630" y="1810681"/>
            <a:ext cx="2880320" cy="461665"/>
          </a:xfrm>
          <a:prstGeom prst="rect">
            <a:avLst/>
          </a:prstGeom>
          <a:noFill/>
        </p:spPr>
        <p:txBody>
          <a:bodyPr wrap="square" rtlCol="0">
            <a:spAutoFit/>
          </a:bodyPr>
          <a:lstStyle/>
          <a:p>
            <a:pPr algn="r"/>
            <a:r>
              <a:rPr lang="cs-CZ" sz="2400" i="1" dirty="0" err="1">
                <a:solidFill>
                  <a:schemeClr val="bg1"/>
                </a:solidFill>
              </a:rPr>
              <a:t>Daphnia</a:t>
            </a:r>
            <a:r>
              <a:rPr lang="cs-CZ" sz="2400" i="1" dirty="0">
                <a:solidFill>
                  <a:schemeClr val="bg1"/>
                </a:solidFill>
              </a:rPr>
              <a:t> </a:t>
            </a:r>
            <a:r>
              <a:rPr lang="cs-CZ" sz="2400" i="1" dirty="0" err="1">
                <a:solidFill>
                  <a:schemeClr val="bg1"/>
                </a:solidFill>
              </a:rPr>
              <a:t>pulex</a:t>
            </a:r>
            <a:endParaRPr lang="cs-CZ" sz="2400" i="1" dirty="0">
              <a:solidFill>
                <a:schemeClr val="bg1"/>
              </a:solidFill>
            </a:endParaRPr>
          </a:p>
        </p:txBody>
      </p:sp>
      <p:pic>
        <p:nvPicPr>
          <p:cNvPr id="4098" name="Picture 2" descr="Ocean Nutrition Micro Artemia Cysts 25 g od 444 Kč - Heureka.cz">
            <a:extLst>
              <a:ext uri="{FF2B5EF4-FFF2-40B4-BE49-F238E27FC236}">
                <a16:creationId xmlns:a16="http://schemas.microsoft.com/office/drawing/2014/main" id="{F008EFB6-E021-2DC6-7897-64CB8B69D4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308" r="23853"/>
          <a:stretch/>
        </p:blipFill>
        <p:spPr bwMode="auto">
          <a:xfrm>
            <a:off x="4213152" y="4935871"/>
            <a:ext cx="1368152" cy="263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90536"/>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2287</TotalTime>
  <Words>6084</Words>
  <Application>Microsoft Office PowerPoint</Application>
  <PresentationFormat>Vlastní</PresentationFormat>
  <Paragraphs>543</Paragraphs>
  <Slides>30</Slides>
  <Notes>28</Notes>
  <HiddenSlides>0</HiddenSlides>
  <MMClips>3</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30</vt:i4>
      </vt:variant>
    </vt:vector>
  </HeadingPairs>
  <TitlesOfParts>
    <vt:vector size="36" baseType="lpstr">
      <vt:lpstr>-apple-system</vt:lpstr>
      <vt:lpstr>Arial</vt:lpstr>
      <vt:lpstr>Calibri</vt:lpstr>
      <vt:lpstr>Clara Sans</vt:lpstr>
      <vt:lpstr>Times New Roman</vt:lpstr>
      <vt:lpstr>Motiv sady Office</vt:lpstr>
      <vt:lpstr>Nutritional requirements and its effects on growth performance of percid fish in  European freshwater intensive aquaculture </vt:lpstr>
      <vt:lpstr>🙋🏻‍♂️ About me …</vt:lpstr>
      <vt:lpstr>📝Content:</vt:lpstr>
      <vt:lpstr>The importance of percid fish in European aquaculture</vt:lpstr>
      <vt:lpstr>Biological and economic benefits</vt:lpstr>
      <vt:lpstr> Intensive aquaculture systems</vt:lpstr>
      <vt:lpstr>Economic challenges and opportunities</vt:lpstr>
      <vt:lpstr>Nutrition of pikeperch in aquaculture</vt:lpstr>
      <vt:lpstr>Nutrition of pikeperch in aquaculture (larvae)</vt:lpstr>
      <vt:lpstr>Prezentace aplikace PowerPoint</vt:lpstr>
      <vt:lpstr>Nutrition of pikeperch in aquaculture (larvae)</vt:lpstr>
      <vt:lpstr>Nutrition of pikeperch in aquaculture (larvae)</vt:lpstr>
      <vt:lpstr>Nutrition of pikeperch in aquaculture (larvae)</vt:lpstr>
      <vt:lpstr>Nutrition of pikeperch in aquaculture</vt:lpstr>
      <vt:lpstr>Nutrition of pikeperch in aquaculture</vt:lpstr>
      <vt:lpstr>Nutrition of pikeperch in aquaculture</vt:lpstr>
      <vt:lpstr>Prezentace aplikace PowerPoint</vt:lpstr>
      <vt:lpstr>Prezentace aplikace PowerPoint</vt:lpstr>
      <vt:lpstr>Rearing parameters for effective feeding</vt:lpstr>
      <vt:lpstr>Rearing parameters for effective feeding</vt:lpstr>
      <vt:lpstr>Rearing parameters for effective feeding</vt:lpstr>
      <vt:lpstr>Meta-analysis for European percid aquaculture</vt:lpstr>
      <vt:lpstr>Meta-analysis for European percid aquaculture</vt:lpstr>
      <vt:lpstr>Meta-analysis for European percid aquaculture</vt:lpstr>
      <vt:lpstr>Challenges for the future</vt:lpstr>
      <vt:lpstr>Challenges for the future ♻️🌾🏞️  </vt:lpstr>
      <vt:lpstr>Challenges for the future ⚖️🥪 🐟</vt:lpstr>
      <vt:lpstr>Challenges for the future 🔮🔬🎣 </vt:lpstr>
      <vt:lpstr>Challenges for the future 🔮🔬🐟</vt:lpstr>
      <vt:lpstr>Thank you for your attention</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Mgr. Tomáš Pěnka</dc:creator>
  <cp:lastModifiedBy>Pěnka Tomáš</cp:lastModifiedBy>
  <cp:revision>58</cp:revision>
  <dcterms:created xsi:type="dcterms:W3CDTF">2012-11-22T17:32:02Z</dcterms:created>
  <dcterms:modified xsi:type="dcterms:W3CDTF">2024-10-21T07:26:03Z</dcterms:modified>
</cp:coreProperties>
</file>