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9" r:id="rId2"/>
    <p:sldId id="263" r:id="rId3"/>
    <p:sldId id="261" r:id="rId4"/>
    <p:sldId id="262" r:id="rId5"/>
    <p:sldId id="264" r:id="rId6"/>
    <p:sldId id="265" r:id="rId7"/>
    <p:sldId id="266" r:id="rId8"/>
    <p:sldId id="268" r:id="rId9"/>
    <p:sldId id="276" r:id="rId10"/>
    <p:sldId id="277" r:id="rId11"/>
    <p:sldId id="275" r:id="rId12"/>
    <p:sldId id="274" r:id="rId13"/>
    <p:sldId id="269" r:id="rId14"/>
  </p:sldIdLst>
  <p:sldSz cx="13442950" cy="7561263"/>
  <p:notesSz cx="9144000" cy="6858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42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2" autoAdjust="0"/>
    <p:restoredTop sz="94688" autoAdjust="0"/>
  </p:normalViewPr>
  <p:slideViewPr>
    <p:cSldViewPr>
      <p:cViewPr varScale="1">
        <p:scale>
          <a:sx n="75" d="100"/>
          <a:sy n="75" d="100"/>
        </p:scale>
        <p:origin x="830" y="67"/>
      </p:cViewPr>
      <p:guideLst>
        <p:guide orient="horz" pos="2382"/>
        <p:guide pos="4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587072886963189E-2"/>
          <c:y val="8.5586324700021879E-2"/>
          <c:w val="0.88592072147880974"/>
          <c:h val="0.644616848888066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List1!$M$57</c:f>
              <c:strCache>
                <c:ptCount val="1"/>
                <c:pt idx="0">
                  <c:v>RAS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List1!$N$61:$U$61</c:f>
                <c:numCache>
                  <c:formatCode>General</c:formatCode>
                  <c:ptCount val="8"/>
                  <c:pt idx="0">
                    <c:v>1.5713484026367723</c:v>
                  </c:pt>
                  <c:pt idx="1">
                    <c:v>1.5713484026367723</c:v>
                  </c:pt>
                  <c:pt idx="2">
                    <c:v>1.5713484026367723</c:v>
                  </c:pt>
                  <c:pt idx="3">
                    <c:v>1.5713484026367723</c:v>
                  </c:pt>
                  <c:pt idx="4">
                    <c:v>4.157397096415492</c:v>
                  </c:pt>
                  <c:pt idx="5">
                    <c:v>2.721655269759093</c:v>
                  </c:pt>
                  <c:pt idx="6">
                    <c:v>3.1426968052735571</c:v>
                  </c:pt>
                  <c:pt idx="7">
                    <c:v>1.5713484026367723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List1!$N$56:$U$56</c:f>
              <c:strCache>
                <c:ptCount val="8"/>
                <c:pt idx="0">
                  <c:v>Left      Pectoral</c:v>
                </c:pt>
                <c:pt idx="1">
                  <c:v>Right      Pectoral </c:v>
                </c:pt>
                <c:pt idx="2">
                  <c:v>Left                  Ventral</c:v>
                </c:pt>
                <c:pt idx="3">
                  <c:v>Right       Ventral </c:v>
                </c:pt>
                <c:pt idx="4">
                  <c:v>First       Dorsal </c:v>
                </c:pt>
                <c:pt idx="5">
                  <c:v>Second        Dorsal </c:v>
                </c:pt>
                <c:pt idx="6">
                  <c:v>Caudal </c:v>
                </c:pt>
                <c:pt idx="7">
                  <c:v>Anal</c:v>
                </c:pt>
              </c:strCache>
            </c:strRef>
          </c:cat>
          <c:val>
            <c:numRef>
              <c:f>List1!$N$57:$U$57</c:f>
              <c:numCache>
                <c:formatCode>0.00</c:formatCode>
                <c:ptCount val="8"/>
                <c:pt idx="0">
                  <c:v>1.1111111111111112</c:v>
                </c:pt>
                <c:pt idx="1">
                  <c:v>1.1111111111111112</c:v>
                </c:pt>
                <c:pt idx="2">
                  <c:v>1.1111111111111112</c:v>
                </c:pt>
                <c:pt idx="3">
                  <c:v>1.1111111111111112</c:v>
                </c:pt>
                <c:pt idx="4">
                  <c:v>11.111111111111109</c:v>
                </c:pt>
                <c:pt idx="5">
                  <c:v>26.666666666666668</c:v>
                </c:pt>
                <c:pt idx="6">
                  <c:v>25.555555555555554</c:v>
                </c:pt>
                <c:pt idx="7">
                  <c:v>1.1111111111111112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93-436E-BB62-C7889EC58BAC}"/>
            </c:ext>
          </c:extLst>
        </c:ser>
        <c:ser>
          <c:idx val="1"/>
          <c:order val="1"/>
          <c:tx>
            <c:strRef>
              <c:f>List1!$M$58</c:f>
              <c:strCache>
                <c:ptCount val="1"/>
                <c:pt idx="0">
                  <c:v>IPRs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List1!$N$62:$U$62</c:f>
                <c:numCache>
                  <c:formatCode>General</c:formatCode>
                  <c:ptCount val="8"/>
                  <c:pt idx="0">
                    <c:v>1.5713484026367706</c:v>
                  </c:pt>
                  <c:pt idx="1">
                    <c:v>1.5713484026367706</c:v>
                  </c:pt>
                  <c:pt idx="2">
                    <c:v>0</c:v>
                  </c:pt>
                  <c:pt idx="3">
                    <c:v>1.5713484026367723</c:v>
                  </c:pt>
                  <c:pt idx="4">
                    <c:v>1.5713484026367723</c:v>
                  </c:pt>
                  <c:pt idx="5">
                    <c:v>3.1426968052735447</c:v>
                  </c:pt>
                  <c:pt idx="6">
                    <c:v>4.157397096415492</c:v>
                  </c:pt>
                  <c:pt idx="7">
                    <c:v>3.1426968052735447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List1!$N$56:$U$56</c:f>
              <c:strCache>
                <c:ptCount val="8"/>
                <c:pt idx="0">
                  <c:v>Left      Pectoral</c:v>
                </c:pt>
                <c:pt idx="1">
                  <c:v>Right      Pectoral </c:v>
                </c:pt>
                <c:pt idx="2">
                  <c:v>Left                  Ventral</c:v>
                </c:pt>
                <c:pt idx="3">
                  <c:v>Right       Ventral </c:v>
                </c:pt>
                <c:pt idx="4">
                  <c:v>First       Dorsal </c:v>
                </c:pt>
                <c:pt idx="5">
                  <c:v>Second        Dorsal </c:v>
                </c:pt>
                <c:pt idx="6">
                  <c:v>Caudal </c:v>
                </c:pt>
                <c:pt idx="7">
                  <c:v>Anal</c:v>
                </c:pt>
              </c:strCache>
            </c:strRef>
          </c:cat>
          <c:val>
            <c:numRef>
              <c:f>List1!$N$58:$U$58</c:f>
              <c:numCache>
                <c:formatCode>0.00</c:formatCode>
                <c:ptCount val="8"/>
                <c:pt idx="0">
                  <c:v>8.8888888888888893</c:v>
                </c:pt>
                <c:pt idx="1">
                  <c:v>11.111111111111112</c:v>
                </c:pt>
                <c:pt idx="2">
                  <c:v>0</c:v>
                </c:pt>
                <c:pt idx="3">
                  <c:v>2.2222222222222223</c:v>
                </c:pt>
                <c:pt idx="4">
                  <c:v>2.2222222222222223</c:v>
                </c:pt>
                <c:pt idx="5">
                  <c:v>2.2222222222222223</c:v>
                </c:pt>
                <c:pt idx="6">
                  <c:v>11.111111111111109</c:v>
                </c:pt>
                <c:pt idx="7">
                  <c:v>2.2222222222222223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93-436E-BB62-C7889EC58BAC}"/>
            </c:ext>
          </c:extLst>
        </c:ser>
        <c:ser>
          <c:idx val="3"/>
          <c:order val="2"/>
          <c:tx>
            <c:strRef>
              <c:f>List1!$M$60</c:f>
              <c:strCache>
                <c:ptCount val="1"/>
                <c:pt idx="0">
                  <c:v>Initial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List1!$N$64:$U$64</c:f>
                <c:numCache>
                  <c:formatCode>General</c:formatCode>
                  <c:ptCount val="8"/>
                  <c:pt idx="0">
                    <c:v>2.7216552697590872</c:v>
                  </c:pt>
                  <c:pt idx="1">
                    <c:v>1.5713484026367726</c:v>
                  </c:pt>
                  <c:pt idx="2">
                    <c:v>0</c:v>
                  </c:pt>
                  <c:pt idx="3">
                    <c:v>0</c:v>
                  </c:pt>
                  <c:pt idx="4">
                    <c:v>1.5713484026367706</c:v>
                  </c:pt>
                  <c:pt idx="5">
                    <c:v>1.5713484026367734</c:v>
                  </c:pt>
                  <c:pt idx="6">
                    <c:v>2.7216552697590837</c:v>
                  </c:pt>
                  <c:pt idx="7">
                    <c:v>4.1573970964154929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List1!$N$56:$U$56</c:f>
              <c:strCache>
                <c:ptCount val="8"/>
                <c:pt idx="0">
                  <c:v>Left      Pectoral</c:v>
                </c:pt>
                <c:pt idx="1">
                  <c:v>Right      Pectoral </c:v>
                </c:pt>
                <c:pt idx="2">
                  <c:v>Left                  Ventral</c:v>
                </c:pt>
                <c:pt idx="3">
                  <c:v>Right       Ventral </c:v>
                </c:pt>
                <c:pt idx="4">
                  <c:v>First       Dorsal </c:v>
                </c:pt>
                <c:pt idx="5">
                  <c:v>Second        Dorsal </c:v>
                </c:pt>
                <c:pt idx="6">
                  <c:v>Caudal </c:v>
                </c:pt>
                <c:pt idx="7">
                  <c:v>Anal</c:v>
                </c:pt>
              </c:strCache>
            </c:strRef>
          </c:cat>
          <c:val>
            <c:numRef>
              <c:f>List1!$N$60:$U$60</c:f>
              <c:numCache>
                <c:formatCode>0.00</c:formatCode>
                <c:ptCount val="8"/>
                <c:pt idx="0">
                  <c:v>3.3333333333333335</c:v>
                </c:pt>
                <c:pt idx="1">
                  <c:v>5.5555555555555562</c:v>
                </c:pt>
                <c:pt idx="2">
                  <c:v>0</c:v>
                </c:pt>
                <c:pt idx="3">
                  <c:v>0</c:v>
                </c:pt>
                <c:pt idx="4">
                  <c:v>8.8888888888888893</c:v>
                </c:pt>
                <c:pt idx="5">
                  <c:v>17.777777777777775</c:v>
                </c:pt>
                <c:pt idx="6">
                  <c:v>16.666666666666668</c:v>
                </c:pt>
                <c:pt idx="7">
                  <c:v>7.7777777777777786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93-436E-BB62-C7889EC58B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2632560"/>
        <c:axId val="1622775088"/>
      </c:barChart>
      <c:catAx>
        <c:axId val="110263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622775088"/>
        <c:crosses val="autoZero"/>
        <c:auto val="1"/>
        <c:lblAlgn val="ctr"/>
        <c:lblOffset val="100"/>
        <c:noMultiLvlLbl val="0"/>
      </c:catAx>
      <c:valAx>
        <c:axId val="1622775088"/>
        <c:scaling>
          <c:orientation val="minMax"/>
          <c:max val="3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b="1" dirty="0" err="1"/>
                  <a:t>Frequency</a:t>
                </a:r>
                <a:r>
                  <a:rPr lang="cs-CZ" b="1" dirty="0"/>
                  <a:t> </a:t>
                </a:r>
                <a:r>
                  <a:rPr lang="cs-CZ" b="1" dirty="0" err="1"/>
                  <a:t>of</a:t>
                </a:r>
                <a:r>
                  <a:rPr lang="cs-CZ" b="1" dirty="0"/>
                  <a:t> </a:t>
                </a:r>
                <a:r>
                  <a:rPr lang="cs-CZ" b="1" dirty="0" err="1"/>
                  <a:t>fin</a:t>
                </a:r>
                <a:r>
                  <a:rPr lang="cs-CZ" b="1" dirty="0"/>
                  <a:t> </a:t>
                </a:r>
                <a:r>
                  <a:rPr lang="cs-CZ" b="1" dirty="0" err="1"/>
                  <a:t>erosion</a:t>
                </a:r>
                <a:r>
                  <a:rPr lang="cs-CZ" b="1" dirty="0"/>
                  <a:t> (%)</a:t>
                </a:r>
              </a:p>
            </c:rich>
          </c:tx>
          <c:layout>
            <c:manualLayout>
              <c:xMode val="edge"/>
              <c:yMode val="edge"/>
              <c:x val="0"/>
              <c:y val="0.13770826373249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10263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059714815637772"/>
          <c:y val="0.89992629055633466"/>
          <c:w val="0.44715493704164577"/>
          <c:h val="8.39617522949282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91D210F-8AEB-FE3D-9941-8CC44FD8B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4A7B6D0-40EF-C4B6-28BC-D67B32E9FF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B663A9-ACA7-4F12-B4D4-1ACB0AA3B15F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3328B5C-2534-F3D4-3B81-F144717EB8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F491E5-3844-6391-D1D5-62761AD387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1039C11-5124-4A20-8396-512296F2B5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6DEAA21-460B-7ECB-16B8-9A6FCE7892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2654542-565C-3F14-3EC9-48E4448BEC2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9FA833-9667-4401-AE15-794467534DA4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B8A89F64-0728-7045-7442-C7AC6DC07C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D3BF0707-5BD6-7705-71BB-71F61FADC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06E7195-8C2E-8EBF-6C29-81E4C360C4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1F2D6E-6B76-C47C-7601-F4C01916B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F5BF518-17FD-47FC-A586-CA5567128EB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BF518-17FD-47FC-A586-CA5567128EBD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583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1B1D809-3367-6529-A869-EB5FF843EEF8}"/>
              </a:ext>
            </a:extLst>
          </p:cNvPr>
          <p:cNvSpPr/>
          <p:nvPr userDrawn="1"/>
        </p:nvSpPr>
        <p:spPr>
          <a:xfrm>
            <a:off x="0" y="1908175"/>
            <a:ext cx="13442950" cy="2232025"/>
          </a:xfrm>
          <a:prstGeom prst="rect">
            <a:avLst/>
          </a:prstGeom>
          <a:solidFill>
            <a:srgbClr val="5BB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46480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3520" dirty="0">
              <a:latin typeface="Clara Sans" pitchFamily="50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61656" y="2132871"/>
            <a:ext cx="10873072" cy="1503745"/>
          </a:xfrm>
        </p:spPr>
        <p:txBody>
          <a:bodyPr/>
          <a:lstStyle>
            <a:lvl1pPr algn="l">
              <a:defRPr sz="4023">
                <a:solidFill>
                  <a:schemeClr val="bg1"/>
                </a:solidFill>
                <a:latin typeface="Clara Sans" pitchFamily="50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61657" y="6156895"/>
            <a:ext cx="10862775" cy="720080"/>
          </a:xfrm>
        </p:spPr>
        <p:txBody>
          <a:bodyPr/>
          <a:lstStyle>
            <a:lvl1pPr marL="0" indent="0" algn="l">
              <a:buNone/>
              <a:defRPr sz="3017">
                <a:solidFill>
                  <a:schemeClr val="tx1">
                    <a:tint val="75000"/>
                  </a:schemeClr>
                </a:solidFill>
                <a:latin typeface="Clara Sans" pitchFamily="50" charset="0"/>
              </a:defRPr>
            </a:lvl1pPr>
            <a:lvl2pPr marL="574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9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4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8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3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C7D41BA-620F-3DB9-D6F2-7C6A7915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ara Sans" pitchFamily="50" charset="0"/>
              </a:defRPr>
            </a:lvl1pPr>
          </a:lstStyle>
          <a:p>
            <a:pPr>
              <a:defRPr/>
            </a:pPr>
            <a:fld id="{2CD8B900-B52B-4C39-AD61-3CA8E35A9296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D3E32FF-8623-8AAC-DE6C-F5EB098B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ara Sans" pitchFamily="50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FCE3C6D-34EE-6565-051A-696C5F8B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1DA5DA-8848-417F-893C-4594C489BC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182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666604-7CA4-F6F2-F9BF-470686C1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87726-9A35-437D-B638-E6E48297F693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8CE66B-D477-3157-F361-F0FE538F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CAFF7F-E750-3AFB-55F3-5ED1A2F1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FF3C5-110C-4933-B75B-5729EF16BA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9106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6141" y="1332359"/>
            <a:ext cx="3024664" cy="542202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2147" y="1332359"/>
            <a:ext cx="8849943" cy="542202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08188D-B518-4E86-61FC-37C3481B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31406-E657-434A-8A5E-D95A70B9150E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8FADC1-4294-8D06-4FE2-A127B0E43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7429DD-0DBC-2121-2EAA-17C54544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3401-7797-44BC-AC10-CB2DA29E35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9194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8338" y="1188343"/>
            <a:ext cx="6773114" cy="936104"/>
          </a:xfrm>
        </p:spPr>
        <p:txBody>
          <a:bodyPr/>
          <a:lstStyle>
            <a:lvl1pPr>
              <a:defRPr sz="352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8338" y="2484486"/>
            <a:ext cx="12096750" cy="4278263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48EA73-541A-B3B8-9825-46E782F5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5D466-BEB9-4C81-8863-7F506A0BD6B7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10B828-AA90-6DF6-5136-7236CB23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6E2477-8F11-D002-00D8-F516A87B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233A0-DDD7-421A-A908-ACED63165B7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8884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1900" y="4858814"/>
            <a:ext cx="11426508" cy="1501751"/>
          </a:xfrm>
        </p:spPr>
        <p:txBody>
          <a:bodyPr/>
          <a:lstStyle>
            <a:lvl1pPr algn="l">
              <a:defRPr sz="5028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1900" y="3204786"/>
            <a:ext cx="11426508" cy="1654026"/>
          </a:xfrm>
        </p:spPr>
        <p:txBody>
          <a:bodyPr anchor="b"/>
          <a:lstStyle>
            <a:lvl1pPr marL="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1pPr>
            <a:lvl2pPr marL="574746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2pPr>
            <a:lvl3pPr marL="114949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3pPr>
            <a:lvl4pPr marL="1724238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298984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873731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448477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4023223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597969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E955FA-7CCD-9C2A-498E-EF286729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61B1F-7539-4050-8BED-46D45F77E6B9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AF5A2A-5130-EF51-9511-E15E67EB4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E3B479-0023-4660-4FF1-FB610195A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E5FC9-F5F7-46F7-8A0C-49D2005CA4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05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2148" y="1764296"/>
            <a:ext cx="5937302" cy="4990084"/>
          </a:xfrm>
        </p:spPr>
        <p:txBody>
          <a:bodyPr/>
          <a:lstStyle>
            <a:lvl1pPr>
              <a:defRPr sz="3520"/>
            </a:lvl1pPr>
            <a:lvl2pPr>
              <a:defRPr sz="3017"/>
            </a:lvl2pPr>
            <a:lvl3pPr>
              <a:defRPr sz="2514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33500" y="1764296"/>
            <a:ext cx="5937302" cy="4990084"/>
          </a:xfrm>
        </p:spPr>
        <p:txBody>
          <a:bodyPr/>
          <a:lstStyle>
            <a:lvl1pPr>
              <a:defRPr sz="3520"/>
            </a:lvl1pPr>
            <a:lvl2pPr>
              <a:defRPr sz="3017"/>
            </a:lvl2pPr>
            <a:lvl3pPr>
              <a:defRPr sz="2514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4B22D57-963E-38CB-10BF-043DC7E59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0B806-AD18-4F6E-AC7F-9BAC4EA25FD6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7887233-2906-F7F4-5AD6-E5D427BF1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6515446-524F-43AC-8CBE-1B63F979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AC2A0-9D32-4507-8D29-DC9B659477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849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8724" y="1586220"/>
            <a:ext cx="5939637" cy="705367"/>
          </a:xfrm>
        </p:spPr>
        <p:txBody>
          <a:bodyPr anchor="b"/>
          <a:lstStyle>
            <a:lvl1pPr marL="0" indent="0">
              <a:buNone/>
              <a:defRPr sz="3017" b="1"/>
            </a:lvl1pPr>
            <a:lvl2pPr marL="574746" indent="0">
              <a:buNone/>
              <a:defRPr sz="2514" b="1"/>
            </a:lvl2pPr>
            <a:lvl3pPr marL="1149492" indent="0">
              <a:buNone/>
              <a:defRPr sz="2263" b="1"/>
            </a:lvl3pPr>
            <a:lvl4pPr marL="1724238" indent="0">
              <a:buNone/>
              <a:defRPr sz="2011" b="1"/>
            </a:lvl4pPr>
            <a:lvl5pPr marL="2298984" indent="0">
              <a:buNone/>
              <a:defRPr sz="2011" b="1"/>
            </a:lvl5pPr>
            <a:lvl6pPr marL="2873731" indent="0">
              <a:buNone/>
              <a:defRPr sz="2011" b="1"/>
            </a:lvl6pPr>
            <a:lvl7pPr marL="3448477" indent="0">
              <a:buNone/>
              <a:defRPr sz="2011" b="1"/>
            </a:lvl7pPr>
            <a:lvl8pPr marL="4023223" indent="0">
              <a:buNone/>
              <a:defRPr sz="2011" b="1"/>
            </a:lvl8pPr>
            <a:lvl9pPr marL="4597969" indent="0">
              <a:buNone/>
              <a:defRPr sz="2011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72149" y="2484487"/>
            <a:ext cx="5939637" cy="4269892"/>
          </a:xfrm>
        </p:spPr>
        <p:txBody>
          <a:bodyPr/>
          <a:lstStyle>
            <a:lvl1pPr>
              <a:defRPr sz="3017"/>
            </a:lvl1pPr>
            <a:lvl2pPr>
              <a:defRPr sz="2514"/>
            </a:lvl2pPr>
            <a:lvl3pPr>
              <a:defRPr sz="2263"/>
            </a:lvl3pPr>
            <a:lvl4pPr>
              <a:defRPr sz="2011"/>
            </a:lvl4pPr>
            <a:lvl5pPr>
              <a:defRPr sz="2011"/>
            </a:lvl5pPr>
            <a:lvl6pPr>
              <a:defRPr sz="2011"/>
            </a:lvl6pPr>
            <a:lvl7pPr>
              <a:defRPr sz="2011"/>
            </a:lvl7pPr>
            <a:lvl8pPr>
              <a:defRPr sz="2011"/>
            </a:lvl8pPr>
            <a:lvl9pPr>
              <a:defRPr sz="2011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827880" y="1586219"/>
            <a:ext cx="5941970" cy="705367"/>
          </a:xfrm>
        </p:spPr>
        <p:txBody>
          <a:bodyPr anchor="b"/>
          <a:lstStyle>
            <a:lvl1pPr marL="0" indent="0">
              <a:buNone/>
              <a:defRPr sz="3017" b="1"/>
            </a:lvl1pPr>
            <a:lvl2pPr marL="574746" indent="0">
              <a:buNone/>
              <a:defRPr sz="2514" b="1"/>
            </a:lvl2pPr>
            <a:lvl3pPr marL="1149492" indent="0">
              <a:buNone/>
              <a:defRPr sz="2263" b="1"/>
            </a:lvl3pPr>
            <a:lvl4pPr marL="1724238" indent="0">
              <a:buNone/>
              <a:defRPr sz="2011" b="1"/>
            </a:lvl4pPr>
            <a:lvl5pPr marL="2298984" indent="0">
              <a:buNone/>
              <a:defRPr sz="2011" b="1"/>
            </a:lvl5pPr>
            <a:lvl6pPr marL="2873731" indent="0">
              <a:buNone/>
              <a:defRPr sz="2011" b="1"/>
            </a:lvl6pPr>
            <a:lvl7pPr marL="3448477" indent="0">
              <a:buNone/>
              <a:defRPr sz="2011" b="1"/>
            </a:lvl7pPr>
            <a:lvl8pPr marL="4023223" indent="0">
              <a:buNone/>
              <a:defRPr sz="2011" b="1"/>
            </a:lvl8pPr>
            <a:lvl9pPr marL="4597969" indent="0">
              <a:buNone/>
              <a:defRPr sz="2011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828834" y="2484487"/>
            <a:ext cx="5941970" cy="4269892"/>
          </a:xfrm>
        </p:spPr>
        <p:txBody>
          <a:bodyPr/>
          <a:lstStyle>
            <a:lvl1pPr>
              <a:defRPr sz="3017"/>
            </a:lvl1pPr>
            <a:lvl2pPr>
              <a:defRPr sz="2514"/>
            </a:lvl2pPr>
            <a:lvl3pPr>
              <a:defRPr sz="2263"/>
            </a:lvl3pPr>
            <a:lvl4pPr>
              <a:defRPr sz="2011"/>
            </a:lvl4pPr>
            <a:lvl5pPr>
              <a:defRPr sz="2011"/>
            </a:lvl5pPr>
            <a:lvl6pPr>
              <a:defRPr sz="2011"/>
            </a:lvl6pPr>
            <a:lvl7pPr>
              <a:defRPr sz="2011"/>
            </a:lvl7pPr>
            <a:lvl8pPr>
              <a:defRPr sz="2011"/>
            </a:lvl8pPr>
            <a:lvl9pPr>
              <a:defRPr sz="2011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1DDC554F-AB0C-C76E-FC1B-52F9D289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A655D-7DEA-44BA-BF4C-7A19C999A06F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484F9678-E440-D112-5FD0-D003653D2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986072C7-4011-4B90-60ED-2C3BA022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9D936-E7F1-49E4-9C23-2F465702F2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029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4A52978B-7810-EE9E-54A7-D93335F99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8AF85-EFA5-4152-9B85-6E034D320290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E260ED51-30CE-D7E3-C346-5E2DE7EDD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4B6FE8AC-ABD0-E614-A48E-DB7D02A8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C627-B156-43EC-9BE9-B80A014BD2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832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3992F224-F9AC-0C31-33C2-83B757C12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EBBF0-12D8-4E8A-A281-BA88B0EF2EBA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7182F8E1-FF5B-C02C-53B2-3F70C4F0C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644F0615-6C62-E868-BA5C-818A1E59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E397D-E2F3-42B2-AFB5-C90286CC9EF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563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525" y="1369718"/>
            <a:ext cx="4412263" cy="610713"/>
          </a:xfrm>
        </p:spPr>
        <p:txBody>
          <a:bodyPr anchor="b"/>
          <a:lstStyle>
            <a:lvl1pPr algn="l">
              <a:defRPr sz="2514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25721" y="324247"/>
            <a:ext cx="7045082" cy="6430133"/>
          </a:xfrm>
        </p:spPr>
        <p:txBody>
          <a:bodyPr/>
          <a:lstStyle>
            <a:lvl1pPr>
              <a:defRPr sz="4023"/>
            </a:lvl1pPr>
            <a:lvl2pPr>
              <a:defRPr sz="3520"/>
            </a:lvl2pPr>
            <a:lvl3pPr>
              <a:defRPr sz="3017"/>
            </a:lvl3pPr>
            <a:lvl4pPr>
              <a:defRPr sz="2514"/>
            </a:lvl4pPr>
            <a:lvl5pPr>
              <a:defRPr sz="2514"/>
            </a:lvl5pPr>
            <a:lvl6pPr>
              <a:defRPr sz="2514"/>
            </a:lvl6pPr>
            <a:lvl7pPr>
              <a:defRPr sz="2514"/>
            </a:lvl7pPr>
            <a:lvl8pPr>
              <a:defRPr sz="2514"/>
            </a:lvl8pPr>
            <a:lvl9pPr>
              <a:defRPr sz="2514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2151" y="1980431"/>
            <a:ext cx="4422638" cy="4773949"/>
          </a:xfrm>
        </p:spPr>
        <p:txBody>
          <a:bodyPr/>
          <a:lstStyle>
            <a:lvl1pPr marL="0" indent="0">
              <a:buNone/>
              <a:defRPr sz="1760"/>
            </a:lvl1pPr>
            <a:lvl2pPr marL="574746" indent="0">
              <a:buNone/>
              <a:defRPr sz="1509"/>
            </a:lvl2pPr>
            <a:lvl3pPr marL="1149492" indent="0">
              <a:buNone/>
              <a:defRPr sz="1257"/>
            </a:lvl3pPr>
            <a:lvl4pPr marL="1724238" indent="0">
              <a:buNone/>
              <a:defRPr sz="1131"/>
            </a:lvl4pPr>
            <a:lvl5pPr marL="2298984" indent="0">
              <a:buNone/>
              <a:defRPr sz="1131"/>
            </a:lvl5pPr>
            <a:lvl6pPr marL="2873731" indent="0">
              <a:buNone/>
              <a:defRPr sz="1131"/>
            </a:lvl6pPr>
            <a:lvl7pPr marL="3448477" indent="0">
              <a:buNone/>
              <a:defRPr sz="1131"/>
            </a:lvl7pPr>
            <a:lvl8pPr marL="4023223" indent="0">
              <a:buNone/>
              <a:defRPr sz="1131"/>
            </a:lvl8pPr>
            <a:lvl9pPr marL="4597969" indent="0">
              <a:buNone/>
              <a:defRPr sz="113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0650E40-FD62-25FB-AA24-784BD60AD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DEE65-3AF5-4462-A38A-76915C9E9554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7D03C93-12EE-2278-BA18-A014256F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75EDC2D-09EE-9D4B-0F74-37F95FBD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3D154-0576-45FA-B9C3-0ECBF11A2E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050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4912" y="5292885"/>
            <a:ext cx="8065770" cy="624855"/>
          </a:xfrm>
        </p:spPr>
        <p:txBody>
          <a:bodyPr anchor="b"/>
          <a:lstStyle>
            <a:lvl1pPr algn="l">
              <a:defRPr sz="2514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822469" y="1311034"/>
            <a:ext cx="7690655" cy="3880012"/>
          </a:xfrm>
        </p:spPr>
        <p:txBody>
          <a:bodyPr rtlCol="0">
            <a:normAutofit/>
          </a:bodyPr>
          <a:lstStyle>
            <a:lvl1pPr marL="0" indent="0">
              <a:buNone/>
              <a:defRPr sz="4023"/>
            </a:lvl1pPr>
            <a:lvl2pPr marL="574746" indent="0">
              <a:buNone/>
              <a:defRPr sz="3520"/>
            </a:lvl2pPr>
            <a:lvl3pPr marL="1149492" indent="0">
              <a:buNone/>
              <a:defRPr sz="3017"/>
            </a:lvl3pPr>
            <a:lvl4pPr marL="1724238" indent="0">
              <a:buNone/>
              <a:defRPr sz="2514"/>
            </a:lvl4pPr>
            <a:lvl5pPr marL="2298984" indent="0">
              <a:buNone/>
              <a:defRPr sz="2514"/>
            </a:lvl5pPr>
            <a:lvl6pPr marL="2873731" indent="0">
              <a:buNone/>
              <a:defRPr sz="2514"/>
            </a:lvl6pPr>
            <a:lvl7pPr marL="3448477" indent="0">
              <a:buNone/>
              <a:defRPr sz="2514"/>
            </a:lvl7pPr>
            <a:lvl8pPr marL="4023223" indent="0">
              <a:buNone/>
              <a:defRPr sz="2514"/>
            </a:lvl8pPr>
            <a:lvl9pPr marL="4597969" indent="0">
              <a:buNone/>
              <a:defRPr sz="2514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634912" y="5917739"/>
            <a:ext cx="8065770" cy="887398"/>
          </a:xfrm>
        </p:spPr>
        <p:txBody>
          <a:bodyPr/>
          <a:lstStyle>
            <a:lvl1pPr marL="0" indent="0">
              <a:buNone/>
              <a:defRPr sz="1760"/>
            </a:lvl1pPr>
            <a:lvl2pPr marL="574746" indent="0">
              <a:buNone/>
              <a:defRPr sz="1509"/>
            </a:lvl2pPr>
            <a:lvl3pPr marL="1149492" indent="0">
              <a:buNone/>
              <a:defRPr sz="1257"/>
            </a:lvl3pPr>
            <a:lvl4pPr marL="1724238" indent="0">
              <a:buNone/>
              <a:defRPr sz="1131"/>
            </a:lvl4pPr>
            <a:lvl5pPr marL="2298984" indent="0">
              <a:buNone/>
              <a:defRPr sz="1131"/>
            </a:lvl5pPr>
            <a:lvl6pPr marL="2873731" indent="0">
              <a:buNone/>
              <a:defRPr sz="1131"/>
            </a:lvl6pPr>
            <a:lvl7pPr marL="3448477" indent="0">
              <a:buNone/>
              <a:defRPr sz="1131"/>
            </a:lvl7pPr>
            <a:lvl8pPr marL="4023223" indent="0">
              <a:buNone/>
              <a:defRPr sz="1131"/>
            </a:lvl8pPr>
            <a:lvl9pPr marL="4597969" indent="0">
              <a:buNone/>
              <a:defRPr sz="113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EFA310A9-5C67-76D1-AF8A-10D43886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3AA56-DA3D-4979-83DB-F168CB963575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3335CD2-79B7-02E7-8935-3FF2B58C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B330400-DE00-3662-E627-4EC0358B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F78A5-8AE3-460C-AA37-B86C3A2144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312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DDE3D362-24FD-AE11-F957-84D8A28C26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60400" y="1247775"/>
            <a:ext cx="66833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04A45FAD-DDE3-B63E-8040-22AFF3F526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68338" y="2205038"/>
            <a:ext cx="12096750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27F876-E9EF-DBB9-4451-EA2A077DC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3100" y="7008813"/>
            <a:ext cx="313690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509">
                <a:solidFill>
                  <a:schemeClr val="tx1">
                    <a:tint val="75000"/>
                  </a:schemeClr>
                </a:solidFill>
                <a:latin typeface="Clara Sans" pitchFamily="50" charset="0"/>
              </a:defRPr>
            </a:lvl1pPr>
          </a:lstStyle>
          <a:p>
            <a:pPr>
              <a:defRPr/>
            </a:pPr>
            <a:fld id="{F5D3066A-7DF3-49C9-9F27-8A679C6112A7}" type="datetimeFigureOut">
              <a:rPr lang="cs-CZ"/>
              <a:pPr>
                <a:defRPr/>
              </a:pPr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05D58E-AEA5-D0FD-92B6-68250F671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92638" y="7008813"/>
            <a:ext cx="425767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509">
                <a:solidFill>
                  <a:schemeClr val="tx1">
                    <a:tint val="75000"/>
                  </a:schemeClr>
                </a:solidFill>
                <a:latin typeface="Clara Sans" pitchFamily="50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98C434-BD87-7C03-669B-7E7047DCC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2950" y="7008813"/>
            <a:ext cx="3136900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00" smtClean="0">
                <a:solidFill>
                  <a:srgbClr val="898989"/>
                </a:solidFill>
                <a:latin typeface="Clara Sans" panose="02000503000000020004" pitchFamily="2" charset="0"/>
              </a:defRPr>
            </a:lvl1pPr>
          </a:lstStyle>
          <a:p>
            <a:pPr>
              <a:defRPr/>
            </a:pPr>
            <a:fld id="{5022438C-9BCC-4E1C-8A3A-6980699900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1031" name="Obrázek 1">
            <a:extLst>
              <a:ext uri="{FF2B5EF4-FFF2-40B4-BE49-F238E27FC236}">
                <a16:creationId xmlns:a16="http://schemas.microsoft.com/office/drawing/2014/main" id="{5517BB63-3071-3A27-C1E2-D028A9A3F1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247650"/>
            <a:ext cx="37068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37AA627F-5678-F0AC-9BA5-467EA5A5D6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150813"/>
            <a:ext cx="6819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Clara Sans" pitchFamily="50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lara Sans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lara Sans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lara Sans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lara Sans" pitchFamily="50" charset="0"/>
        </a:defRPr>
      </a:lvl5pPr>
      <a:lvl6pPr marL="574746" algn="ctr" rtl="0" fontAlgn="base">
        <a:spcBef>
          <a:spcPct val="0"/>
        </a:spcBef>
        <a:spcAft>
          <a:spcPct val="0"/>
        </a:spcAft>
        <a:defRPr sz="5531">
          <a:solidFill>
            <a:schemeClr val="tx1"/>
          </a:solidFill>
          <a:latin typeface="Calibri" pitchFamily="34" charset="0"/>
        </a:defRPr>
      </a:lvl6pPr>
      <a:lvl7pPr marL="1149492" algn="ctr" rtl="0" fontAlgn="base">
        <a:spcBef>
          <a:spcPct val="0"/>
        </a:spcBef>
        <a:spcAft>
          <a:spcPct val="0"/>
        </a:spcAft>
        <a:defRPr sz="5531">
          <a:solidFill>
            <a:schemeClr val="tx1"/>
          </a:solidFill>
          <a:latin typeface="Calibri" pitchFamily="34" charset="0"/>
        </a:defRPr>
      </a:lvl7pPr>
      <a:lvl8pPr marL="1724238" algn="ctr" rtl="0" fontAlgn="base">
        <a:spcBef>
          <a:spcPct val="0"/>
        </a:spcBef>
        <a:spcAft>
          <a:spcPct val="0"/>
        </a:spcAft>
        <a:defRPr sz="5531">
          <a:solidFill>
            <a:schemeClr val="tx1"/>
          </a:solidFill>
          <a:latin typeface="Calibri" pitchFamily="34" charset="0"/>
        </a:defRPr>
      </a:lvl8pPr>
      <a:lvl9pPr marL="2298984" algn="ctr" rtl="0" fontAlgn="base">
        <a:spcBef>
          <a:spcPct val="0"/>
        </a:spcBef>
        <a:spcAft>
          <a:spcPct val="0"/>
        </a:spcAft>
        <a:defRPr sz="5531">
          <a:solidFill>
            <a:schemeClr val="tx1"/>
          </a:solidFill>
          <a:latin typeface="Calibri" pitchFamily="34" charset="0"/>
        </a:defRPr>
      </a:lvl9pPr>
    </p:titleStyle>
    <p:bodyStyle>
      <a:lvl1pPr marL="430213" indent="-430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Clara Sans" pitchFamily="50" charset="0"/>
          <a:ea typeface="+mn-ea"/>
          <a:cs typeface="+mn-cs"/>
        </a:defRPr>
      </a:lvl1pPr>
      <a:lvl2pPr marL="933450" indent="-3587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Clara Sans" pitchFamily="50" charset="0"/>
          <a:ea typeface="+mn-ea"/>
          <a:cs typeface="+mn-cs"/>
        </a:defRPr>
      </a:lvl2pPr>
      <a:lvl3pPr marL="1436688" indent="-287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Clara Sans" pitchFamily="50" charset="0"/>
          <a:ea typeface="+mn-ea"/>
          <a:cs typeface="+mn-cs"/>
        </a:defRPr>
      </a:lvl3pPr>
      <a:lvl4pPr marL="2011363" indent="-287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Clara Sans" pitchFamily="50" charset="0"/>
          <a:ea typeface="+mn-ea"/>
          <a:cs typeface="+mn-cs"/>
        </a:defRPr>
      </a:lvl4pPr>
      <a:lvl5pPr marL="2586038" indent="-287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Clara Sans" pitchFamily="50" charset="0"/>
          <a:ea typeface="+mn-ea"/>
          <a:cs typeface="+mn-cs"/>
        </a:defRPr>
      </a:lvl5pPr>
      <a:lvl6pPr marL="3161104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6pPr>
      <a:lvl7pPr marL="3735850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7pPr>
      <a:lvl8pPr marL="4310596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8pPr>
      <a:lvl9pPr marL="4885342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46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92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238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984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731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477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3223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969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f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fif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5.wdp"/><Relationship Id="rId3" Type="http://schemas.openxmlformats.org/officeDocument/2006/relationships/image" Target="../media/image21.jpg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3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B65F290A-12B0-58D7-D79A-1A2FAF42A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52439"/>
            <a:ext cx="13322435" cy="1512887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Diversification of inland aquaculture: Sustainable way to upscale fish production using In-Pond Raceway technology in existing pond infrastructure</a:t>
            </a:r>
            <a:endParaRPr lang="cs-CZ" altLang="cs-CZ" sz="6000" b="1" dirty="0">
              <a:latin typeface="Clara Sans" panose="02000503000000020004" pitchFamily="2" charset="0"/>
            </a:endParaRPr>
          </a:p>
        </p:txBody>
      </p:sp>
      <p:sp>
        <p:nvSpPr>
          <p:cNvPr id="5123" name="TextovéPole 5">
            <a:extLst>
              <a:ext uri="{FF2B5EF4-FFF2-40B4-BE49-F238E27FC236}">
                <a16:creationId xmlns:a16="http://schemas.microsoft.com/office/drawing/2014/main" id="{2EFC1991-5422-6C59-D190-AF396259A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36" y="6403518"/>
            <a:ext cx="13105455" cy="8661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87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Clara Sans" panose="02000503000000020004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Clara Sans" panose="02000503000000020004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Clara Sans" panose="02000503000000020004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Clara Sans" panose="02000503000000020004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lara Sans" panose="02000503000000020004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lara Sans" panose="02000503000000020004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lara Sans" panose="02000503000000020004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lara Sans" panose="02000503000000020004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lara Sans" panose="02000503000000020004" pitchFamily="2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514" dirty="0"/>
              <a:t>Ing. Václav Kučera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514" dirty="0" err="1"/>
              <a:t>Laboratory</a:t>
            </a:r>
            <a:r>
              <a:rPr lang="cs-CZ" altLang="cs-CZ" sz="2514" dirty="0"/>
              <a:t> </a:t>
            </a:r>
            <a:r>
              <a:rPr lang="cs-CZ" altLang="cs-CZ" sz="2514" dirty="0" err="1"/>
              <a:t>of</a:t>
            </a:r>
            <a:r>
              <a:rPr lang="cs-CZ" altLang="cs-CZ" sz="2514" dirty="0"/>
              <a:t> </a:t>
            </a:r>
            <a:r>
              <a:rPr lang="cs-CZ" altLang="cs-CZ" sz="2514" dirty="0" err="1"/>
              <a:t>intensive</a:t>
            </a:r>
            <a:r>
              <a:rPr lang="cs-CZ" altLang="cs-CZ" sz="2514" dirty="0"/>
              <a:t> </a:t>
            </a:r>
            <a:r>
              <a:rPr lang="cs-CZ" altLang="cs-CZ" sz="2514" dirty="0" err="1"/>
              <a:t>aquaculture</a:t>
            </a:r>
            <a:r>
              <a:rPr lang="cs-CZ" altLang="cs-CZ" sz="2514" dirty="0"/>
              <a:t>, FFPW USB, FAO workshop 2024</a:t>
            </a:r>
          </a:p>
        </p:txBody>
      </p:sp>
      <p:pic>
        <p:nvPicPr>
          <p:cNvPr id="15363" name="Obrázek 1">
            <a:extLst>
              <a:ext uri="{FF2B5EF4-FFF2-40B4-BE49-F238E27FC236}">
                <a16:creationId xmlns:a16="http://schemas.microsoft.com/office/drawing/2014/main" id="{C9796CFE-1A4A-F4D8-3EDA-E5EB10F1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375"/>
            <a:ext cx="134651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snímek obrazovky, řada/pruh, diagram&#10;&#10;Popis byl vytvořen automaticky">
            <a:extLst>
              <a:ext uri="{FF2B5EF4-FFF2-40B4-BE49-F238E27FC236}">
                <a16:creationId xmlns:a16="http://schemas.microsoft.com/office/drawing/2014/main" id="{477AC576-F243-96A3-7155-D89FE2D58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11" y="1764407"/>
            <a:ext cx="9484858" cy="5678352"/>
          </a:xfrm>
          <a:prstGeom prst="rect">
            <a:avLst/>
          </a:prstGeom>
          <a:noFill/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DEDD6618-634C-CFF9-F86F-11063B934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27" y="1116335"/>
            <a:ext cx="6773114" cy="936104"/>
          </a:xfrm>
        </p:spPr>
        <p:txBody>
          <a:bodyPr/>
          <a:lstStyle/>
          <a:p>
            <a:r>
              <a:rPr lang="cs-CZ" b="1" dirty="0" err="1"/>
              <a:t>Survival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pikeperch</a:t>
            </a:r>
            <a:r>
              <a:rPr 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38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10">
            <a:extLst>
              <a:ext uri="{FF2B5EF4-FFF2-40B4-BE49-F238E27FC236}">
                <a16:creationId xmlns:a16="http://schemas.microsoft.com/office/drawing/2014/main" id="{23A4013C-7CF4-0F0B-8ABF-EDF108BCDF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8212884"/>
              </p:ext>
            </p:extLst>
          </p:nvPr>
        </p:nvGraphicFramePr>
        <p:xfrm>
          <a:off x="384771" y="1836415"/>
          <a:ext cx="1209675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Nadpis 1">
            <a:extLst>
              <a:ext uri="{FF2B5EF4-FFF2-40B4-BE49-F238E27FC236}">
                <a16:creationId xmlns:a16="http://schemas.microsoft.com/office/drawing/2014/main" id="{9B481C63-0FCD-F23F-8EE7-FA69D8E0272B}"/>
              </a:ext>
            </a:extLst>
          </p:cNvPr>
          <p:cNvSpPr>
            <a:spLocks noGrp="1"/>
          </p:cNvSpPr>
          <p:nvPr/>
        </p:nvSpPr>
        <p:spPr bwMode="auto">
          <a:xfrm>
            <a:off x="1651025" y="1116335"/>
            <a:ext cx="94202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Clara Sans"/>
              </a:rPr>
              <a:t>Frequency of fin erosion </a:t>
            </a:r>
            <a:r>
              <a:rPr lang="cs-CZ" sz="2800" b="1" dirty="0" err="1"/>
              <a:t>of</a:t>
            </a:r>
            <a:r>
              <a:rPr lang="en-GB" sz="2800" b="1" dirty="0">
                <a:latin typeface="Clara Sans"/>
              </a:rPr>
              <a:t> pikeperch juveniles</a:t>
            </a:r>
            <a:r>
              <a:rPr lang="cs-CZ" sz="2800" b="1" dirty="0"/>
              <a:t> – All in </a:t>
            </a:r>
            <a:r>
              <a:rPr lang="cs-CZ" sz="2800" b="1" dirty="0" err="1"/>
              <a:t>stage</a:t>
            </a:r>
            <a:r>
              <a:rPr lang="cs-CZ" sz="2800" b="1" dirty="0"/>
              <a:t> 1</a:t>
            </a:r>
            <a:r>
              <a:rPr lang="en-GB" sz="2800" b="1" dirty="0">
                <a:latin typeface="Clara Sans"/>
              </a:rPr>
              <a:t/>
            </a:r>
            <a:br>
              <a:rPr lang="en-GB" sz="2800" b="1" dirty="0">
                <a:latin typeface="Clara Sans"/>
              </a:rPr>
            </a:br>
            <a:endParaRPr lang="en-GB" sz="2800" b="1" dirty="0">
              <a:latin typeface="Clara Sans"/>
            </a:endParaRPr>
          </a:p>
        </p:txBody>
      </p:sp>
    </p:spTree>
    <p:extLst>
      <p:ext uri="{BB962C8B-B14F-4D97-AF65-F5344CB8AC3E}">
        <p14:creationId xmlns:p14="http://schemas.microsoft.com/office/powerpoint/2010/main" val="36061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86F52-3769-1B4E-E7E1-F3BF9EB2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63" y="1108877"/>
            <a:ext cx="5387777" cy="936104"/>
          </a:xfrm>
        </p:spPr>
        <p:txBody>
          <a:bodyPr/>
          <a:lstStyle/>
          <a:p>
            <a:r>
              <a:rPr lang="cs-CZ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cs-CZ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cs-CZ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message</a:t>
            </a:r>
            <a:endParaRPr lang="cs-CZ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655938-7E33-867A-8018-25220E617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95" y="2044981"/>
            <a:ext cx="7729587" cy="4486350"/>
          </a:xfrm>
        </p:spPr>
        <p:txBody>
          <a:bodyPr/>
          <a:lstStyle/>
          <a:p>
            <a:pPr marL="0" indent="0">
              <a:buNone/>
            </a:pP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IPRs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sucessfully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IPRs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pond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aquaculture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bring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terms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increasement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species </a:t>
            </a:r>
            <a:r>
              <a:rPr lang="cs-C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Obrázek 4" descr="Obsah obrázku venku, tráva, obloha, mrak&#10;&#10;Popis byl vytvořen automaticky">
            <a:extLst>
              <a:ext uri="{FF2B5EF4-FFF2-40B4-BE49-F238E27FC236}">
                <a16:creationId xmlns:a16="http://schemas.microsoft.com/office/drawing/2014/main" id="{4599196E-BD03-5422-CC85-76C2DC3CED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/>
          <a:stretch/>
        </p:blipFill>
        <p:spPr>
          <a:xfrm>
            <a:off x="8161634" y="1085737"/>
            <a:ext cx="5281316" cy="3734729"/>
          </a:xfrm>
          <a:prstGeom prst="rect">
            <a:avLst/>
          </a:prstGeom>
        </p:spPr>
      </p:pic>
      <p:pic>
        <p:nvPicPr>
          <p:cNvPr id="7" name="Obrázek 6" descr="Obsah obrázku oblečení, venku, budova, osoba&#10;&#10;Popis byl vytvořen automaticky">
            <a:extLst>
              <a:ext uri="{FF2B5EF4-FFF2-40B4-BE49-F238E27FC236}">
                <a16:creationId xmlns:a16="http://schemas.microsoft.com/office/drawing/2014/main" id="{95C671F4-5422-404E-D0EA-AFD354A09A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34" y="3580683"/>
            <a:ext cx="5281315" cy="394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8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enku, zima, strom, obloha&#10;&#10;Popis byl vytvořen automaticky">
            <a:extLst>
              <a:ext uri="{FF2B5EF4-FFF2-40B4-BE49-F238E27FC236}">
                <a16:creationId xmlns:a16="http://schemas.microsoft.com/office/drawing/2014/main" id="{F581FC01-AB15-C079-4AFD-905C28E08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71" y="1631317"/>
            <a:ext cx="7133125" cy="5349843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8094EE9-EC31-D8F4-1D8D-33D5A7B68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87" y="1332359"/>
            <a:ext cx="9623425" cy="597918"/>
          </a:xfrm>
        </p:spPr>
        <p:txBody>
          <a:bodyPr/>
          <a:lstStyle/>
          <a:p>
            <a:pPr marL="0" indent="0">
              <a:buNone/>
            </a:pPr>
            <a:r>
              <a:rPr lang="en-GB" sz="3200" b="1" dirty="0"/>
              <a:t>Thank you for your attention</a:t>
            </a:r>
            <a:r>
              <a:rPr lang="cs-CZ" sz="3200" b="1" dirty="0"/>
              <a:t> 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err="1"/>
              <a:t>Discussion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848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D861F30F-9E5F-A52D-9FB5-508A2C68C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6" b="83136"/>
          <a:stretch/>
        </p:blipFill>
        <p:spPr bwMode="auto">
          <a:xfrm>
            <a:off x="1" y="6969"/>
            <a:ext cx="3672114" cy="109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9BBAEC-5100-33F5-82DE-E13E54B7C653}"/>
              </a:ext>
            </a:extLst>
          </p:cNvPr>
          <p:cNvSpPr txBox="1"/>
          <p:nvPr/>
        </p:nvSpPr>
        <p:spPr>
          <a:xfrm>
            <a:off x="5641355" y="2980513"/>
            <a:ext cx="802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19 000t </a:t>
            </a:r>
            <a:r>
              <a:rPr lang="cs-CZ" sz="2800" b="1" dirty="0" err="1"/>
              <a:t>annually</a:t>
            </a:r>
            <a:r>
              <a:rPr lang="cs-CZ" sz="2800" b="1" dirty="0"/>
              <a:t> – 85%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pruduction</a:t>
            </a:r>
            <a:r>
              <a:rPr lang="cs-CZ" sz="2800" b="1" dirty="0"/>
              <a:t> 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B692DC9C-950B-C812-CD36-079D81A3AA3B}"/>
              </a:ext>
            </a:extLst>
          </p:cNvPr>
          <p:cNvGrpSpPr/>
          <p:nvPr/>
        </p:nvGrpSpPr>
        <p:grpSpPr>
          <a:xfrm>
            <a:off x="5353323" y="3636615"/>
            <a:ext cx="7368312" cy="3085465"/>
            <a:chOff x="1235" y="2171505"/>
            <a:chExt cx="12062646" cy="4718090"/>
          </a:xfrm>
        </p:grpSpPr>
        <p:pic>
          <p:nvPicPr>
            <p:cNvPr id="4" name="Zástupný obsah 5" descr="Obsah obrázku ryba, kapr, Ploutev, Rybí produkty&#10;&#10;Popis byl vytvořen automaticky">
              <a:extLst>
                <a:ext uri="{FF2B5EF4-FFF2-40B4-BE49-F238E27FC236}">
                  <a16:creationId xmlns:a16="http://schemas.microsoft.com/office/drawing/2014/main" id="{8915F9CE-F7EA-1198-D662-B29941566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93133" y="2171505"/>
              <a:ext cx="5396999" cy="249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5" descr="Obsah obrázku ryba, Rybí produkty, plody moře, Ploutev&#10;&#10;Popis byl vytvořen automaticky">
              <a:extLst>
                <a:ext uri="{FF2B5EF4-FFF2-40B4-BE49-F238E27FC236}">
                  <a16:creationId xmlns:a16="http://schemas.microsoft.com/office/drawing/2014/main" id="{574B394E-507C-6A4A-2A44-3BED195A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9" y="4891478"/>
              <a:ext cx="3941061" cy="1998117"/>
            </a:xfrm>
            <a:prstGeom prst="rect">
              <a:avLst/>
            </a:prstGeom>
          </p:spPr>
        </p:pic>
        <p:pic>
          <p:nvPicPr>
            <p:cNvPr id="7" name="Obrázek 6" descr="Obsah obrázku ryba, sumec&#10;&#10;Popis byl vytvořen automaticky">
              <a:extLst>
                <a:ext uri="{FF2B5EF4-FFF2-40B4-BE49-F238E27FC236}">
                  <a16:creationId xmlns:a16="http://schemas.microsoft.com/office/drawing/2014/main" id="{50E6C907-B546-FAE7-F7B3-BD8E9F0C0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2729" y="2762238"/>
              <a:ext cx="3121152" cy="1700784"/>
            </a:xfrm>
            <a:prstGeom prst="rect">
              <a:avLst/>
            </a:prstGeom>
          </p:spPr>
        </p:pic>
        <p:pic>
          <p:nvPicPr>
            <p:cNvPr id="8" name="Obrázek 7" descr="Obsah obrázku ryba, Ploutev, Rybí produkty&#10;&#10;Popis byl vytvořen automaticky">
              <a:extLst>
                <a:ext uri="{FF2B5EF4-FFF2-40B4-BE49-F238E27FC236}">
                  <a16:creationId xmlns:a16="http://schemas.microsoft.com/office/drawing/2014/main" id="{F12F5BBF-9BE0-E04B-74B9-3C745524A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730" y="5154719"/>
              <a:ext cx="4049626" cy="1599432"/>
            </a:xfrm>
            <a:prstGeom prst="rect">
              <a:avLst/>
            </a:prstGeom>
          </p:spPr>
        </p:pic>
        <p:pic>
          <p:nvPicPr>
            <p:cNvPr id="9" name="Obrázek 8" descr="Obsah obrázku ryba, Rybí produkty, Ploutev, kapr&#10;&#10;Popis byl vytvořen automaticky">
              <a:extLst>
                <a:ext uri="{FF2B5EF4-FFF2-40B4-BE49-F238E27FC236}">
                  <a16:creationId xmlns:a16="http://schemas.microsoft.com/office/drawing/2014/main" id="{6C20836E-718D-4421-6F09-E78A7F383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" y="2901274"/>
              <a:ext cx="2851722" cy="1309551"/>
            </a:xfrm>
            <a:prstGeom prst="rect">
              <a:avLst/>
            </a:prstGeom>
          </p:spPr>
        </p:pic>
        <p:pic>
          <p:nvPicPr>
            <p:cNvPr id="10" name="Obrázek 9" descr="Obsah obrázku ryba, Ploutev, Rybí produkty, plody moře&#10;&#10;Popis byl vytvořen automaticky">
              <a:extLst>
                <a:ext uri="{FF2B5EF4-FFF2-40B4-BE49-F238E27FC236}">
                  <a16:creationId xmlns:a16="http://schemas.microsoft.com/office/drawing/2014/main" id="{9136F996-997A-F48A-352B-D176D2D2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272" y="4874127"/>
              <a:ext cx="3842609" cy="1752230"/>
            </a:xfrm>
            <a:prstGeom prst="rect">
              <a:avLst/>
            </a:prstGeom>
          </p:spPr>
        </p:pic>
        <p:sp>
          <p:nvSpPr>
            <p:cNvPr id="12" name="Šipka: doleva 11">
              <a:extLst>
                <a:ext uri="{FF2B5EF4-FFF2-40B4-BE49-F238E27FC236}">
                  <a16:creationId xmlns:a16="http://schemas.microsoft.com/office/drawing/2014/main" id="{E43544D9-1392-F300-8033-F8165E9F7016}"/>
                </a:ext>
              </a:extLst>
            </p:cNvPr>
            <p:cNvSpPr/>
            <p:nvPr/>
          </p:nvSpPr>
          <p:spPr>
            <a:xfrm rot="19682791">
              <a:off x="3416847" y="4455562"/>
              <a:ext cx="520823" cy="411741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Šipka: doleva 12">
              <a:extLst>
                <a:ext uri="{FF2B5EF4-FFF2-40B4-BE49-F238E27FC236}">
                  <a16:creationId xmlns:a16="http://schemas.microsoft.com/office/drawing/2014/main" id="{697A9691-6C3B-200C-E601-9AA56588B37B}"/>
                </a:ext>
              </a:extLst>
            </p:cNvPr>
            <p:cNvSpPr/>
            <p:nvPr/>
          </p:nvSpPr>
          <p:spPr>
            <a:xfrm>
              <a:off x="2826528" y="3556049"/>
              <a:ext cx="520823" cy="411741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Šipka: doleva 13">
              <a:extLst>
                <a:ext uri="{FF2B5EF4-FFF2-40B4-BE49-F238E27FC236}">
                  <a16:creationId xmlns:a16="http://schemas.microsoft.com/office/drawing/2014/main" id="{74F11190-3F46-877A-D0E4-A8F6E6DB1C4A}"/>
                </a:ext>
              </a:extLst>
            </p:cNvPr>
            <p:cNvSpPr/>
            <p:nvPr/>
          </p:nvSpPr>
          <p:spPr>
            <a:xfrm rot="16039663">
              <a:off x="5299556" y="4716698"/>
              <a:ext cx="520823" cy="411741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Šipka: doleva 14">
              <a:extLst>
                <a:ext uri="{FF2B5EF4-FFF2-40B4-BE49-F238E27FC236}">
                  <a16:creationId xmlns:a16="http://schemas.microsoft.com/office/drawing/2014/main" id="{394AAD13-3FB6-A59A-7698-D8895F6D86C9}"/>
                </a:ext>
              </a:extLst>
            </p:cNvPr>
            <p:cNvSpPr/>
            <p:nvPr/>
          </p:nvSpPr>
          <p:spPr>
            <a:xfrm rot="13050943">
              <a:off x="7860403" y="4376030"/>
              <a:ext cx="520823" cy="411741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: doleva 15">
              <a:extLst>
                <a:ext uri="{FF2B5EF4-FFF2-40B4-BE49-F238E27FC236}">
                  <a16:creationId xmlns:a16="http://schemas.microsoft.com/office/drawing/2014/main" id="{15BBEB06-67B0-AFCE-D887-602306E1CA1A}"/>
                </a:ext>
              </a:extLst>
            </p:cNvPr>
            <p:cNvSpPr/>
            <p:nvPr/>
          </p:nvSpPr>
          <p:spPr>
            <a:xfrm rot="10800000">
              <a:off x="8556538" y="3315748"/>
              <a:ext cx="520823" cy="411741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957ED2B-620C-A6F0-2DD1-338693AD80E3}"/>
              </a:ext>
            </a:extLst>
          </p:cNvPr>
          <p:cNvSpPr txBox="1"/>
          <p:nvPr/>
        </p:nvSpPr>
        <p:spPr>
          <a:xfrm>
            <a:off x="377783" y="1531449"/>
            <a:ext cx="11316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Need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diversification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the</a:t>
            </a:r>
            <a:r>
              <a:rPr lang="cs-CZ" sz="3200" b="1" dirty="0"/>
              <a:t> </a:t>
            </a:r>
            <a:r>
              <a:rPr lang="cs-CZ" sz="3200" b="1" dirty="0" err="1"/>
              <a:t>aquaculture</a:t>
            </a:r>
            <a:r>
              <a:rPr lang="cs-CZ" sz="3200" b="1" dirty="0"/>
              <a:t> </a:t>
            </a:r>
          </a:p>
        </p:txBody>
      </p:sp>
      <p:pic>
        <p:nvPicPr>
          <p:cNvPr id="20" name="Obrázek 19" descr="Obsah obrázku venku, voda, jezero, osoba&#10;&#10;Popis byl vytvořen automaticky">
            <a:extLst>
              <a:ext uri="{FF2B5EF4-FFF2-40B4-BE49-F238E27FC236}">
                <a16:creationId xmlns:a16="http://schemas.microsoft.com/office/drawing/2014/main" id="{508DB83D-2F60-90E4-82C4-0303133E41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2329323"/>
            <a:ext cx="5142403" cy="3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mapa, text, atlas, diagram&#10;&#10;Popis byl vytvořen automaticky">
            <a:extLst>
              <a:ext uri="{FF2B5EF4-FFF2-40B4-BE49-F238E27FC236}">
                <a16:creationId xmlns:a16="http://schemas.microsoft.com/office/drawing/2014/main" id="{185EC565-0A34-5BCC-92CE-467CE8FA6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7" y="4068663"/>
            <a:ext cx="5879504" cy="337729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1F0CF75-226E-4D5F-57E0-6BB6A9C913BB}"/>
              </a:ext>
            </a:extLst>
          </p:cNvPr>
          <p:cNvSpPr txBox="1"/>
          <p:nvPr/>
        </p:nvSpPr>
        <p:spPr>
          <a:xfrm>
            <a:off x="456779" y="1179337"/>
            <a:ext cx="4962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Large pond infrastructure in Czech republic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D66BC98-FDB3-C4F1-7E7F-207A7B5A9562}"/>
              </a:ext>
            </a:extLst>
          </p:cNvPr>
          <p:cNvSpPr txBox="1"/>
          <p:nvPr/>
        </p:nvSpPr>
        <p:spPr>
          <a:xfrm>
            <a:off x="442230" y="1887223"/>
            <a:ext cx="517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Rising temperatures and oxygen deficiencies – low predictability of the of production outcome in ponds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 err="1"/>
              <a:t>With</a:t>
            </a:r>
            <a:r>
              <a:rPr lang="cs-CZ" sz="2000" b="1" dirty="0"/>
              <a:t> </a:t>
            </a:r>
            <a:r>
              <a:rPr lang="cs-CZ" sz="2000" b="1" dirty="0" err="1"/>
              <a:t>correct</a:t>
            </a:r>
            <a:r>
              <a:rPr lang="cs-CZ" sz="2000" b="1" dirty="0"/>
              <a:t> </a:t>
            </a:r>
            <a:r>
              <a:rPr lang="cs-CZ" sz="2000" b="1" dirty="0" err="1"/>
              <a:t>equipment</a:t>
            </a:r>
            <a:r>
              <a:rPr lang="cs-CZ" sz="2000" b="1" dirty="0"/>
              <a:t> – </a:t>
            </a:r>
            <a:r>
              <a:rPr lang="cs-CZ" sz="2000" b="1" dirty="0" err="1"/>
              <a:t>feasibility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diversification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pond</a:t>
            </a:r>
            <a:r>
              <a:rPr lang="cs-CZ" sz="2000" b="1" dirty="0"/>
              <a:t> </a:t>
            </a:r>
            <a:r>
              <a:rPr lang="cs-CZ" sz="2000" b="1" dirty="0" err="1"/>
              <a:t>production</a:t>
            </a:r>
            <a:endParaRPr lang="en-GB" sz="20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510857A-D67E-0CF4-3BBF-069DFA0235EB}"/>
              </a:ext>
            </a:extLst>
          </p:cNvPr>
          <p:cNvSpPr txBox="1"/>
          <p:nvPr/>
        </p:nvSpPr>
        <p:spPr>
          <a:xfrm>
            <a:off x="6433442" y="1333225"/>
            <a:ext cx="5904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RAS production – effective but low </a:t>
            </a:r>
            <a:r>
              <a:rPr lang="cs-CZ" sz="2000" b="1" dirty="0"/>
              <a:t>amount</a:t>
            </a:r>
            <a:endParaRPr lang="en-GB" sz="2000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01261B5-C833-A90F-6CF4-BD9906826376}"/>
              </a:ext>
            </a:extLst>
          </p:cNvPr>
          <p:cNvSpPr txBox="1"/>
          <p:nvPr/>
        </p:nvSpPr>
        <p:spPr>
          <a:xfrm>
            <a:off x="6433443" y="1944194"/>
            <a:ext cx="4962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High initial investment, high running costs and highly trained staff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2F424BEA-F49E-911E-CA15-2EC37C8F4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63" y="2760729"/>
            <a:ext cx="3600400" cy="4800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BE2FD449-1ED9-BA20-6993-80E34F5A1071}"/>
              </a:ext>
            </a:extLst>
          </p:cNvPr>
          <p:cNvSpPr txBox="1">
            <a:spLocks/>
          </p:cNvSpPr>
          <p:nvPr/>
        </p:nvSpPr>
        <p:spPr bwMode="auto">
          <a:xfrm>
            <a:off x="361997" y="1260351"/>
            <a:ext cx="12984214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30213" indent="-430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Clara Sans" pitchFamily="50" charset="0"/>
                <a:ea typeface="+mn-ea"/>
                <a:cs typeface="+mn-cs"/>
              </a:defRPr>
            </a:lvl1pPr>
            <a:lvl2pPr marL="933450" indent="-3587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500" kern="1200">
                <a:solidFill>
                  <a:schemeClr val="tx1"/>
                </a:solidFill>
                <a:latin typeface="Clara Sans" pitchFamily="50" charset="0"/>
                <a:ea typeface="+mn-ea"/>
                <a:cs typeface="+mn-cs"/>
              </a:defRPr>
            </a:lvl2pPr>
            <a:lvl3pPr marL="143668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Clara Sans" pitchFamily="50" charset="0"/>
                <a:ea typeface="+mn-ea"/>
                <a:cs typeface="+mn-cs"/>
              </a:defRPr>
            </a:lvl3pPr>
            <a:lvl4pPr marL="20113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Clara Sans" pitchFamily="50" charset="0"/>
                <a:ea typeface="+mn-ea"/>
                <a:cs typeface="+mn-cs"/>
              </a:defRPr>
            </a:lvl4pPr>
            <a:lvl5pPr marL="25860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500" kern="1200">
                <a:solidFill>
                  <a:schemeClr val="tx1"/>
                </a:solidFill>
                <a:latin typeface="Clara Sans" pitchFamily="50" charset="0"/>
                <a:ea typeface="+mn-ea"/>
                <a:cs typeface="+mn-cs"/>
              </a:defRPr>
            </a:lvl5pPr>
            <a:lvl6pPr marL="3161104" indent="-287373" algn="l" defTabSz="11494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cs-CZ" altLang="cs-CZ" sz="2800" b="1" kern="1200" dirty="0" err="1">
                <a:latin typeface="Clara Sans" pitchFamily="50" charset="0"/>
                <a:ea typeface="+mj-ea"/>
                <a:cs typeface="+mj-cs"/>
              </a:rPr>
              <a:t>Implementation</a:t>
            </a:r>
            <a:r>
              <a:rPr lang="cs-CZ" altLang="cs-CZ" sz="2800" b="1" kern="1200" dirty="0">
                <a:latin typeface="Clara Sans" pitchFamily="50" charset="0"/>
                <a:ea typeface="+mj-ea"/>
                <a:cs typeface="+mj-cs"/>
              </a:rPr>
              <a:t> </a:t>
            </a:r>
            <a:r>
              <a:rPr lang="cs-CZ" altLang="cs-CZ" sz="2800" b="1" kern="1200" dirty="0" err="1">
                <a:latin typeface="Clara Sans" pitchFamily="50" charset="0"/>
                <a:ea typeface="+mj-ea"/>
                <a:cs typeface="+mj-cs"/>
              </a:rPr>
              <a:t>of</a:t>
            </a:r>
            <a:r>
              <a:rPr lang="cs-CZ" altLang="cs-CZ" sz="2800" b="1" kern="1200" dirty="0">
                <a:latin typeface="Clara Sans" pitchFamily="50" charset="0"/>
                <a:ea typeface="+mj-ea"/>
                <a:cs typeface="+mj-cs"/>
              </a:rPr>
              <a:t> </a:t>
            </a:r>
            <a:r>
              <a:rPr lang="cs-CZ" altLang="cs-CZ" sz="2800" b="1" kern="1200" dirty="0" err="1">
                <a:latin typeface="Clara Sans" pitchFamily="50" charset="0"/>
                <a:ea typeface="+mj-ea"/>
                <a:cs typeface="+mj-cs"/>
              </a:rPr>
              <a:t>the</a:t>
            </a:r>
            <a:r>
              <a:rPr lang="cs-CZ" altLang="cs-CZ" sz="2800" b="1" kern="1200" dirty="0">
                <a:latin typeface="Clara Sans" pitchFamily="50" charset="0"/>
                <a:ea typeface="+mj-ea"/>
                <a:cs typeface="+mj-cs"/>
              </a:rPr>
              <a:t> IPRs (In-</a:t>
            </a:r>
            <a:r>
              <a:rPr lang="cs-CZ" altLang="cs-CZ" sz="2800" b="1" kern="1200" dirty="0" err="1">
                <a:latin typeface="Clara Sans" pitchFamily="50" charset="0"/>
                <a:ea typeface="+mj-ea"/>
                <a:cs typeface="+mj-cs"/>
              </a:rPr>
              <a:t>Pond</a:t>
            </a:r>
            <a:r>
              <a:rPr lang="cs-CZ" altLang="cs-CZ" sz="2800" b="1" kern="1200" dirty="0">
                <a:latin typeface="Clara Sans" pitchFamily="50" charset="0"/>
                <a:ea typeface="+mj-ea"/>
                <a:cs typeface="+mj-cs"/>
              </a:rPr>
              <a:t> </a:t>
            </a:r>
            <a:r>
              <a:rPr lang="cs-CZ" altLang="cs-CZ" sz="2800" b="1" kern="1200" dirty="0" err="1">
                <a:latin typeface="Clara Sans" pitchFamily="50" charset="0"/>
                <a:ea typeface="+mj-ea"/>
                <a:cs typeface="+mj-cs"/>
              </a:rPr>
              <a:t>Raceway</a:t>
            </a:r>
            <a:r>
              <a:rPr lang="cs-CZ" altLang="cs-CZ" sz="2800" b="1" kern="1200" dirty="0">
                <a:latin typeface="Clara Sans" pitchFamily="50" charset="0"/>
                <a:ea typeface="+mj-ea"/>
                <a:cs typeface="+mj-cs"/>
              </a:rPr>
              <a:t> </a:t>
            </a:r>
            <a:r>
              <a:rPr lang="cs-CZ" altLang="cs-CZ" sz="2800" b="1" kern="1200" dirty="0" err="1">
                <a:latin typeface="Clara Sans" pitchFamily="50" charset="0"/>
                <a:ea typeface="+mj-ea"/>
                <a:cs typeface="+mj-cs"/>
              </a:rPr>
              <a:t>systems</a:t>
            </a:r>
            <a:r>
              <a:rPr lang="cs-CZ" altLang="cs-CZ" sz="2800" b="1" kern="1200" dirty="0">
                <a:latin typeface="Clara Sans" pitchFamily="50" charset="0"/>
                <a:ea typeface="+mj-ea"/>
                <a:cs typeface="+mj-cs"/>
              </a:rPr>
              <a:t>) </a:t>
            </a:r>
            <a:r>
              <a:rPr lang="cs-CZ" altLang="cs-CZ" sz="2800" b="1" kern="1200" dirty="0" err="1">
                <a:latin typeface="Clara Sans" pitchFamily="50" charset="0"/>
                <a:ea typeface="+mj-ea"/>
                <a:cs typeface="+mj-cs"/>
              </a:rPr>
              <a:t>into</a:t>
            </a:r>
            <a:r>
              <a:rPr lang="cs-CZ" altLang="cs-CZ" sz="2800" b="1" dirty="0">
                <a:ea typeface="+mj-ea"/>
                <a:cs typeface="+mj-cs"/>
              </a:rPr>
              <a:t> </a:t>
            </a:r>
            <a:r>
              <a:rPr lang="cs-CZ" altLang="cs-CZ" sz="2800" b="1" dirty="0" err="1">
                <a:ea typeface="+mj-ea"/>
                <a:cs typeface="+mj-cs"/>
              </a:rPr>
              <a:t>the</a:t>
            </a:r>
            <a:r>
              <a:rPr lang="cs-CZ" altLang="cs-CZ" sz="2800" b="1" kern="1200" dirty="0">
                <a:latin typeface="Clara Sans" pitchFamily="50" charset="0"/>
                <a:ea typeface="+mj-ea"/>
                <a:cs typeface="+mj-cs"/>
              </a:rPr>
              <a:t> Czech </a:t>
            </a:r>
            <a:r>
              <a:rPr lang="cs-CZ" altLang="cs-CZ" sz="2800" b="1" kern="1200" dirty="0" err="1">
                <a:latin typeface="Clara Sans" pitchFamily="50" charset="0"/>
                <a:ea typeface="+mj-ea"/>
                <a:cs typeface="+mj-cs"/>
              </a:rPr>
              <a:t>aquaculture</a:t>
            </a:r>
            <a:endParaRPr lang="cs-CZ" altLang="cs-CZ" sz="2800" b="1" kern="1200" dirty="0">
              <a:latin typeface="Clara Sans" pitchFamily="50" charset="0"/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cs-CZ" altLang="cs-CZ" sz="2800" kern="1200" dirty="0">
                <a:latin typeface="Clara Sans" pitchFamily="50" charset="0"/>
                <a:ea typeface="+mj-ea"/>
                <a:cs typeface="+mj-cs"/>
              </a:rPr>
              <a:t> 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28E23FFF-A515-0971-0E0B-AAD5BFE2A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755" y="6012879"/>
            <a:ext cx="6296688" cy="200350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cs-CZ" altLang="cs-CZ" sz="3200" b="1" dirty="0" err="1"/>
              <a:t>Possibility</a:t>
            </a:r>
            <a:r>
              <a:rPr lang="cs-CZ" altLang="cs-CZ" sz="3200" b="1" dirty="0"/>
              <a:t> to use </a:t>
            </a:r>
            <a:r>
              <a:rPr lang="cs-CZ" altLang="cs-CZ" sz="3200" b="1" dirty="0" err="1"/>
              <a:t>an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existing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large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pond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infrastructure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with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lower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initial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investment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than</a:t>
            </a:r>
            <a:r>
              <a:rPr lang="cs-CZ" altLang="cs-CZ" sz="3200" b="1" dirty="0"/>
              <a:t> RAS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altLang="cs-CZ" sz="3200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3200" b="1" dirty="0"/>
              <a:t> </a:t>
            </a:r>
          </a:p>
        </p:txBody>
      </p:sp>
      <p:pic>
        <p:nvPicPr>
          <p:cNvPr id="4" name="Obrázek 3" descr="Obsah obrázku zima, sníh, venku, strom&#10;&#10;Popis byl vytvořen automaticky">
            <a:extLst>
              <a:ext uri="{FF2B5EF4-FFF2-40B4-BE49-F238E27FC236}">
                <a16:creationId xmlns:a16="http://schemas.microsoft.com/office/drawing/2014/main" id="{6CB7EAD1-8058-5918-E6CE-25CBAC4DB7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r="2026" b="2"/>
          <a:stretch/>
        </p:blipFill>
        <p:spPr>
          <a:xfrm>
            <a:off x="1680915" y="1946373"/>
            <a:ext cx="4575613" cy="3845634"/>
          </a:xfrm>
          <a:prstGeom prst="rect">
            <a:avLst/>
          </a:prstGeom>
          <a:noFill/>
        </p:spPr>
      </p:pic>
      <p:pic>
        <p:nvPicPr>
          <p:cNvPr id="5" name="Obrázek 4" descr="Obsah obrázku venku, voda, ryba, osoba&#10;&#10;Popis byl vytvořen automaticky">
            <a:extLst>
              <a:ext uri="{FF2B5EF4-FFF2-40B4-BE49-F238E27FC236}">
                <a16:creationId xmlns:a16="http://schemas.microsoft.com/office/drawing/2014/main" id="{D74B9994-1689-F6E2-3C8E-33D584A5ED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399" y="1946373"/>
            <a:ext cx="4107019" cy="5454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5D591-7A7E-92AF-574B-7267ECD1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03" y="1136411"/>
            <a:ext cx="6683375" cy="719138"/>
          </a:xfrm>
        </p:spPr>
        <p:txBody>
          <a:bodyPr/>
          <a:lstStyle/>
          <a:p>
            <a:r>
              <a:rPr lang="cs-CZ" sz="3200" b="1" dirty="0"/>
              <a:t>IPRs – In-</a:t>
            </a:r>
            <a:r>
              <a:rPr lang="cs-CZ" sz="3200" b="1" dirty="0" err="1"/>
              <a:t>Pond</a:t>
            </a:r>
            <a:r>
              <a:rPr lang="cs-CZ" sz="3200" b="1" dirty="0"/>
              <a:t> </a:t>
            </a:r>
            <a:r>
              <a:rPr lang="cs-CZ" sz="3200" b="1" dirty="0" err="1"/>
              <a:t>Raceway</a:t>
            </a:r>
            <a:r>
              <a:rPr lang="cs-CZ" sz="3200" b="1" dirty="0"/>
              <a:t> </a:t>
            </a:r>
            <a:r>
              <a:rPr lang="cs-CZ" sz="3200" b="1" dirty="0" err="1"/>
              <a:t>system</a:t>
            </a:r>
            <a:endParaRPr lang="cs-CZ" sz="3200" b="1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167623-961D-D632-AF37-034A56A84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764407"/>
            <a:ext cx="6048672" cy="5328592"/>
          </a:xfrm>
        </p:spPr>
        <p:txBody>
          <a:bodyPr/>
          <a:lstStyle/>
          <a:p>
            <a:pPr marL="0" indent="0">
              <a:buNone/>
            </a:pPr>
            <a:r>
              <a:rPr lang="cs-CZ" sz="2800" b="1" dirty="0"/>
              <a:t>Air-lift </a:t>
            </a:r>
            <a:r>
              <a:rPr lang="cs-CZ" sz="2800" b="1" dirty="0" err="1"/>
              <a:t>powered</a:t>
            </a:r>
            <a:endParaRPr lang="cs-CZ" sz="2800" b="1" dirty="0"/>
          </a:p>
          <a:p>
            <a:pPr marL="0" indent="0">
              <a:buNone/>
            </a:pPr>
            <a:r>
              <a:rPr lang="cs-CZ" sz="2800" b="1" dirty="0" err="1"/>
              <a:t>Plastic</a:t>
            </a:r>
            <a:r>
              <a:rPr lang="cs-CZ" sz="2800" b="1" dirty="0"/>
              <a:t> made </a:t>
            </a:r>
            <a:r>
              <a:rPr lang="cs-CZ" sz="2800" b="1" dirty="0" err="1"/>
              <a:t>tanks</a:t>
            </a:r>
            <a:endParaRPr lang="cs-CZ" sz="2800" b="1" dirty="0"/>
          </a:p>
          <a:p>
            <a:pPr marL="0" indent="0">
              <a:buNone/>
            </a:pPr>
            <a:r>
              <a:rPr lang="cs-CZ" sz="2800" b="1" dirty="0" err="1"/>
              <a:t>Pond</a:t>
            </a:r>
            <a:r>
              <a:rPr lang="cs-CZ" sz="2800" b="1" dirty="0"/>
              <a:t> </a:t>
            </a:r>
            <a:r>
              <a:rPr lang="cs-CZ" sz="2800" b="1" dirty="0" err="1"/>
              <a:t>acting</a:t>
            </a:r>
            <a:r>
              <a:rPr lang="cs-CZ" sz="2800" b="1" dirty="0"/>
              <a:t> as a </a:t>
            </a:r>
            <a:r>
              <a:rPr lang="cs-CZ" sz="2800" b="1" dirty="0" err="1"/>
              <a:t>huge</a:t>
            </a:r>
            <a:r>
              <a:rPr lang="cs-CZ" sz="2800" b="1" dirty="0"/>
              <a:t> </a:t>
            </a:r>
            <a:r>
              <a:rPr lang="cs-CZ" sz="2800" b="1" dirty="0" err="1"/>
              <a:t>biofiltration</a:t>
            </a:r>
            <a:r>
              <a:rPr lang="cs-CZ" sz="2800" b="1" dirty="0"/>
              <a:t> unit </a:t>
            </a:r>
          </a:p>
          <a:p>
            <a:pPr marL="0" indent="0">
              <a:buNone/>
            </a:pPr>
            <a:r>
              <a:rPr lang="cs-CZ" sz="2800" b="1" dirty="0" err="1"/>
              <a:t>Stainless</a:t>
            </a:r>
            <a:r>
              <a:rPr lang="cs-CZ" sz="2800" b="1" dirty="0"/>
              <a:t> </a:t>
            </a:r>
            <a:r>
              <a:rPr lang="cs-CZ" sz="2800" b="1" dirty="0" err="1"/>
              <a:t>steel</a:t>
            </a:r>
            <a:r>
              <a:rPr lang="cs-CZ" sz="2800" b="1" dirty="0"/>
              <a:t> </a:t>
            </a:r>
            <a:r>
              <a:rPr lang="cs-CZ" sz="2800" b="1" dirty="0" err="1"/>
              <a:t>bars</a:t>
            </a:r>
            <a:r>
              <a:rPr lang="cs-CZ" sz="2800" b="1" dirty="0"/>
              <a:t> </a:t>
            </a:r>
            <a:r>
              <a:rPr lang="cs-CZ" sz="2800" b="1" dirty="0" err="1"/>
              <a:t>preventing</a:t>
            </a:r>
            <a:r>
              <a:rPr lang="cs-CZ" sz="2800" b="1" dirty="0"/>
              <a:t> </a:t>
            </a:r>
            <a:r>
              <a:rPr lang="cs-CZ" sz="2800" b="1" dirty="0" err="1"/>
              <a:t>escaping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fish</a:t>
            </a:r>
            <a:r>
              <a:rPr lang="cs-CZ" sz="2800" b="1" dirty="0"/>
              <a:t> </a:t>
            </a:r>
          </a:p>
          <a:p>
            <a:pPr marL="0" indent="0">
              <a:buNone/>
            </a:pPr>
            <a:r>
              <a:rPr lang="cs-CZ" sz="2800" b="1" dirty="0" err="1"/>
              <a:t>Possibility</a:t>
            </a:r>
            <a:r>
              <a:rPr lang="cs-CZ" sz="2800" b="1" dirty="0"/>
              <a:t> to </a:t>
            </a:r>
            <a:r>
              <a:rPr lang="cs-CZ" sz="2800" b="1" dirty="0" err="1"/>
              <a:t>change</a:t>
            </a:r>
            <a:r>
              <a:rPr lang="cs-CZ" sz="2800" b="1" dirty="0"/>
              <a:t> </a:t>
            </a:r>
            <a:r>
              <a:rPr lang="cs-CZ" sz="2800" b="1" dirty="0" err="1"/>
              <a:t>bars</a:t>
            </a:r>
            <a:r>
              <a:rPr lang="cs-CZ" sz="2800" b="1" dirty="0"/>
              <a:t> </a:t>
            </a:r>
            <a:r>
              <a:rPr lang="cs-CZ" sz="2800" b="1" dirty="0" err="1"/>
              <a:t>according</a:t>
            </a:r>
            <a:r>
              <a:rPr lang="cs-CZ" sz="2800" b="1" dirty="0"/>
              <a:t> to </a:t>
            </a:r>
            <a:r>
              <a:rPr lang="cs-CZ" sz="2800" b="1" dirty="0" err="1"/>
              <a:t>fish</a:t>
            </a:r>
            <a:r>
              <a:rPr lang="cs-CZ" sz="2800" b="1" dirty="0"/>
              <a:t> </a:t>
            </a:r>
            <a:r>
              <a:rPr lang="cs-CZ" sz="2800" b="1" dirty="0" err="1"/>
              <a:t>size</a:t>
            </a:r>
            <a:r>
              <a:rPr lang="cs-CZ" sz="2800" b="1" dirty="0"/>
              <a:t> and </a:t>
            </a:r>
            <a:r>
              <a:rPr lang="cs-CZ" sz="2800" b="1" dirty="0" err="1"/>
              <a:t>cleaning</a:t>
            </a:r>
            <a:endParaRPr lang="cs-CZ" sz="2800" b="1" dirty="0"/>
          </a:p>
          <a:p>
            <a:pPr marL="0" indent="0">
              <a:buNone/>
            </a:pPr>
            <a:r>
              <a:rPr lang="cs-CZ" sz="2800" b="1" dirty="0" err="1"/>
              <a:t>Self-carrying</a:t>
            </a:r>
            <a:endParaRPr lang="cs-CZ" sz="2800" b="1" dirty="0"/>
          </a:p>
          <a:p>
            <a:pPr marL="0" indent="0">
              <a:buNone/>
            </a:pPr>
            <a:endParaRPr lang="cs-CZ" sz="2800" b="1" dirty="0"/>
          </a:p>
          <a:p>
            <a:pPr marL="0" indent="0">
              <a:buNone/>
            </a:pPr>
            <a:endParaRPr lang="cs-CZ" sz="2800" b="1" dirty="0"/>
          </a:p>
        </p:txBody>
      </p:sp>
      <p:pic>
        <p:nvPicPr>
          <p:cNvPr id="7" name="Obrázek 6" descr="Obsah obrázku venku, rostlina, strom, voda&#10;&#10;Popis byl vytvořen automaticky">
            <a:extLst>
              <a:ext uri="{FF2B5EF4-FFF2-40B4-BE49-F238E27FC236}">
                <a16:creationId xmlns:a16="http://schemas.microsoft.com/office/drawing/2014/main" id="{AA51D098-F994-8EA1-70A6-90494FA11F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30" y="3188417"/>
            <a:ext cx="4353086" cy="4353086"/>
          </a:xfrm>
          <a:prstGeom prst="rect">
            <a:avLst/>
          </a:prstGeom>
        </p:spPr>
      </p:pic>
      <p:pic>
        <p:nvPicPr>
          <p:cNvPr id="5" name="Obrázek 4" descr="Obsah obrázku oblečení, venku, osoba, voda&#10;&#10;Popis byl vytvořen automaticky">
            <a:extLst>
              <a:ext uri="{FF2B5EF4-FFF2-40B4-BE49-F238E27FC236}">
                <a16:creationId xmlns:a16="http://schemas.microsoft.com/office/drawing/2014/main" id="{E452E531-8089-85DD-8D47-8B143076EE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-2963" r="18286" b="2963"/>
          <a:stretch/>
        </p:blipFill>
        <p:spPr>
          <a:xfrm>
            <a:off x="10177858" y="900311"/>
            <a:ext cx="3168353" cy="486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0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746566-F88B-0749-3F4C-2943C6EE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62" y="1078206"/>
            <a:ext cx="8886304" cy="719138"/>
          </a:xfrm>
        </p:spPr>
        <p:txBody>
          <a:bodyPr/>
          <a:lstStyle/>
          <a:p>
            <a:r>
              <a:rPr lang="cs-CZ" b="1" dirty="0" err="1"/>
              <a:t>What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positive and negative </a:t>
            </a:r>
            <a:r>
              <a:rPr lang="cs-CZ" b="1" dirty="0" err="1"/>
              <a:t>about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In-</a:t>
            </a:r>
            <a:r>
              <a:rPr lang="cs-CZ" b="1" dirty="0" err="1"/>
              <a:t>Pond</a:t>
            </a:r>
            <a:r>
              <a:rPr lang="cs-CZ" b="1" dirty="0"/>
              <a:t>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0A69C3-EE8A-85E2-CDF0-C765255A4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40" y="1636923"/>
            <a:ext cx="6861441" cy="4990084"/>
          </a:xfrm>
        </p:spPr>
        <p:txBody>
          <a:bodyPr/>
          <a:lstStyle/>
          <a:p>
            <a:pPr marL="0" indent="0">
              <a:buNone/>
            </a:pPr>
            <a:r>
              <a:rPr lang="cs-CZ" sz="2800" b="1" dirty="0" err="1"/>
              <a:t>Suitable</a:t>
            </a:r>
            <a:r>
              <a:rPr lang="cs-CZ" sz="2800" b="1" dirty="0"/>
              <a:t> </a:t>
            </a:r>
            <a:r>
              <a:rPr lang="cs-CZ" sz="2800" b="1" dirty="0" err="1"/>
              <a:t>for</a:t>
            </a:r>
            <a:r>
              <a:rPr lang="cs-CZ" sz="2800" b="1" dirty="0"/>
              <a:t> </a:t>
            </a:r>
            <a:r>
              <a:rPr lang="cs-CZ" sz="2800" b="1" dirty="0" err="1"/>
              <a:t>numerous</a:t>
            </a:r>
            <a:r>
              <a:rPr lang="cs-CZ" sz="2800" b="1" dirty="0"/>
              <a:t> species</a:t>
            </a:r>
          </a:p>
          <a:p>
            <a:pPr marL="0" indent="0">
              <a:buNone/>
            </a:pPr>
            <a:r>
              <a:rPr lang="cs-CZ" sz="2800" b="1" dirty="0" err="1"/>
              <a:t>Lower</a:t>
            </a:r>
            <a:r>
              <a:rPr lang="cs-CZ" sz="2800" b="1" dirty="0"/>
              <a:t> </a:t>
            </a:r>
            <a:r>
              <a:rPr lang="cs-CZ" sz="2800" b="1" dirty="0" err="1"/>
              <a:t>energy</a:t>
            </a:r>
            <a:r>
              <a:rPr lang="cs-CZ" sz="2800" b="1" dirty="0"/>
              <a:t> </a:t>
            </a:r>
            <a:r>
              <a:rPr lang="cs-CZ" sz="2800" b="1" dirty="0" err="1"/>
              <a:t>consumption</a:t>
            </a:r>
            <a:r>
              <a:rPr lang="cs-CZ" sz="2800" b="1" dirty="0"/>
              <a:t> </a:t>
            </a:r>
            <a:r>
              <a:rPr lang="cs-CZ" sz="2800" b="1" dirty="0" err="1"/>
              <a:t>compared</a:t>
            </a:r>
            <a:r>
              <a:rPr lang="cs-CZ" sz="2800" b="1" dirty="0"/>
              <a:t> to RAS</a:t>
            </a:r>
          </a:p>
          <a:p>
            <a:pPr marL="0" indent="0">
              <a:buNone/>
            </a:pPr>
            <a:r>
              <a:rPr lang="cs-CZ" sz="2800" b="1" dirty="0" err="1"/>
              <a:t>Lower</a:t>
            </a:r>
            <a:r>
              <a:rPr lang="cs-CZ" sz="2800" b="1" dirty="0"/>
              <a:t> </a:t>
            </a:r>
            <a:r>
              <a:rPr lang="cs-CZ" sz="2800" b="1" dirty="0" err="1"/>
              <a:t>maintenance</a:t>
            </a:r>
            <a:r>
              <a:rPr lang="cs-CZ" sz="2800" b="1" dirty="0"/>
              <a:t> </a:t>
            </a:r>
            <a:r>
              <a:rPr lang="cs-CZ" sz="2800" b="1" dirty="0" err="1"/>
              <a:t>needed</a:t>
            </a:r>
            <a:endParaRPr lang="cs-CZ" sz="2800" b="1" dirty="0"/>
          </a:p>
          <a:p>
            <a:pPr marL="0" indent="0">
              <a:buNone/>
            </a:pPr>
            <a:r>
              <a:rPr lang="cs-CZ" sz="2800" b="1" dirty="0"/>
              <a:t>Use </a:t>
            </a:r>
            <a:r>
              <a:rPr lang="cs-CZ" sz="2800" b="1" dirty="0" err="1"/>
              <a:t>of</a:t>
            </a:r>
            <a:r>
              <a:rPr lang="cs-CZ" sz="2800" b="1" dirty="0"/>
              <a:t> dry </a:t>
            </a:r>
            <a:r>
              <a:rPr lang="cs-CZ" sz="2800" b="1" dirty="0" err="1"/>
              <a:t>pelleted</a:t>
            </a:r>
            <a:r>
              <a:rPr lang="cs-CZ" sz="2800" b="1" dirty="0"/>
              <a:t> </a:t>
            </a:r>
            <a:r>
              <a:rPr lang="cs-CZ" sz="2800" b="1" dirty="0" err="1"/>
              <a:t>feed</a:t>
            </a:r>
            <a:endParaRPr lang="cs-CZ" sz="2800" b="1" dirty="0"/>
          </a:p>
          <a:p>
            <a:pPr marL="0" indent="0">
              <a:buNone/>
            </a:pPr>
            <a:r>
              <a:rPr lang="cs-CZ" sz="2800" b="1" dirty="0" err="1"/>
              <a:t>Control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fish</a:t>
            </a:r>
            <a:r>
              <a:rPr lang="cs-CZ" sz="2800" b="1" dirty="0"/>
              <a:t> </a:t>
            </a:r>
            <a:r>
              <a:rPr lang="cs-CZ" sz="2800" b="1" dirty="0" err="1"/>
              <a:t>possible</a:t>
            </a:r>
            <a:endParaRPr lang="cs-CZ" sz="2800" b="1" dirty="0"/>
          </a:p>
          <a:p>
            <a:pPr marL="0" indent="0">
              <a:buNone/>
            </a:pPr>
            <a:r>
              <a:rPr lang="cs-CZ" sz="2800" b="1" dirty="0" err="1"/>
              <a:t>Possible</a:t>
            </a:r>
            <a:r>
              <a:rPr lang="cs-CZ" sz="2800" b="1" dirty="0"/>
              <a:t> to </a:t>
            </a:r>
            <a:r>
              <a:rPr lang="cs-CZ" sz="2800" b="1" dirty="0" err="1"/>
              <a:t>move</a:t>
            </a:r>
            <a:r>
              <a:rPr lang="cs-CZ" sz="2800" b="1" dirty="0"/>
              <a:t>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8BAE25-B707-13CC-BA3E-A5118EC5C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9097" y="1663324"/>
            <a:ext cx="5937302" cy="3600400"/>
          </a:xfrm>
        </p:spPr>
        <p:txBody>
          <a:bodyPr/>
          <a:lstStyle/>
          <a:p>
            <a:pPr marL="0" indent="0">
              <a:buNone/>
            </a:pPr>
            <a:r>
              <a:rPr lang="cs-CZ" sz="2800" b="1" dirty="0"/>
              <a:t>More </a:t>
            </a:r>
            <a:r>
              <a:rPr lang="cs-CZ" sz="2800" b="1" dirty="0" err="1"/>
              <a:t>complicated</a:t>
            </a:r>
            <a:r>
              <a:rPr lang="cs-CZ" sz="2800" b="1" dirty="0"/>
              <a:t> </a:t>
            </a:r>
            <a:r>
              <a:rPr lang="cs-CZ" sz="2800" b="1" dirty="0" err="1"/>
              <a:t>harvest</a:t>
            </a:r>
            <a:r>
              <a:rPr lang="cs-CZ" sz="2800" b="1" dirty="0"/>
              <a:t> </a:t>
            </a:r>
            <a:r>
              <a:rPr lang="cs-CZ" sz="2800" b="1" dirty="0" err="1"/>
              <a:t>than</a:t>
            </a:r>
            <a:r>
              <a:rPr lang="cs-CZ" sz="2800" b="1" dirty="0"/>
              <a:t> in RAS</a:t>
            </a:r>
          </a:p>
          <a:p>
            <a:pPr marL="0" indent="0">
              <a:buNone/>
            </a:pPr>
            <a:r>
              <a:rPr lang="cs-CZ" sz="2800" b="1" dirty="0" err="1"/>
              <a:t>Less</a:t>
            </a:r>
            <a:r>
              <a:rPr lang="cs-CZ" sz="2800" b="1" dirty="0"/>
              <a:t> </a:t>
            </a:r>
            <a:r>
              <a:rPr lang="cs-CZ" sz="2800" b="1" dirty="0" err="1"/>
              <a:t>effective</a:t>
            </a:r>
            <a:r>
              <a:rPr lang="cs-CZ" sz="2800" b="1" dirty="0"/>
              <a:t> </a:t>
            </a:r>
            <a:r>
              <a:rPr lang="cs-CZ" sz="2800" b="1" dirty="0" err="1"/>
              <a:t>treatements</a:t>
            </a:r>
            <a:r>
              <a:rPr lang="cs-CZ" sz="2800" b="1" dirty="0"/>
              <a:t> </a:t>
            </a:r>
          </a:p>
          <a:p>
            <a:pPr marL="0" indent="0">
              <a:buNone/>
            </a:pPr>
            <a:r>
              <a:rPr lang="cs-CZ" sz="2800" b="1" dirty="0" err="1"/>
              <a:t>Dependent</a:t>
            </a:r>
            <a:r>
              <a:rPr lang="cs-CZ" sz="2800" b="1" dirty="0"/>
              <a:t> on </a:t>
            </a:r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water</a:t>
            </a:r>
            <a:r>
              <a:rPr lang="cs-CZ" sz="2800" b="1" dirty="0"/>
              <a:t> </a:t>
            </a:r>
            <a:r>
              <a:rPr lang="cs-CZ" sz="2800" b="1" dirty="0" err="1"/>
              <a:t>quality</a:t>
            </a:r>
            <a:r>
              <a:rPr lang="cs-CZ" sz="2800" b="1" dirty="0"/>
              <a:t> in </a:t>
            </a:r>
            <a:r>
              <a:rPr lang="cs-CZ" sz="2800" b="1" dirty="0" err="1"/>
              <a:t>ponds</a:t>
            </a:r>
            <a:endParaRPr lang="cs-CZ" sz="2800" b="1" dirty="0"/>
          </a:p>
          <a:p>
            <a:pPr marL="0" indent="0">
              <a:buNone/>
            </a:pPr>
            <a:r>
              <a:rPr lang="cs-CZ" sz="2800" b="1" dirty="0" err="1"/>
              <a:t>Seasonality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production</a:t>
            </a:r>
            <a:r>
              <a:rPr lang="cs-CZ" sz="2800" b="1" dirty="0"/>
              <a:t>?? </a:t>
            </a:r>
          </a:p>
          <a:p>
            <a:pPr marL="0" indent="0">
              <a:buNone/>
            </a:pPr>
            <a:endParaRPr lang="cs-CZ" sz="2800" b="1" dirty="0"/>
          </a:p>
        </p:txBody>
      </p:sp>
      <p:pic>
        <p:nvPicPr>
          <p:cNvPr id="6" name="Obrázek 5" descr="Obsah obrázku venku, rostlina, voda, Kompozitní materiál&#10;&#10;Popis byl vytvořen automaticky">
            <a:extLst>
              <a:ext uri="{FF2B5EF4-FFF2-40B4-BE49-F238E27FC236}">
                <a16:creationId xmlns:a16="http://schemas.microsoft.com/office/drawing/2014/main" id="{6257231B-6944-1356-6DFF-07C3BC9304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4"/>
          <a:stretch/>
        </p:blipFill>
        <p:spPr>
          <a:xfrm>
            <a:off x="4372342" y="4131966"/>
            <a:ext cx="3288582" cy="3429296"/>
          </a:xfrm>
          <a:prstGeom prst="rect">
            <a:avLst/>
          </a:prstGeom>
        </p:spPr>
      </p:pic>
      <p:pic>
        <p:nvPicPr>
          <p:cNvPr id="8" name="Obrázek 7" descr="Obsah obrázku ryba, plody moře, Rybí produkty, červená&#10;&#10;Popis byl vytvořen automaticky">
            <a:extLst>
              <a:ext uri="{FF2B5EF4-FFF2-40B4-BE49-F238E27FC236}">
                <a16:creationId xmlns:a16="http://schemas.microsoft.com/office/drawing/2014/main" id="{2F301E1C-9DC5-E0B4-3B3A-5018D8E397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t="20143" r="17336" b="16812"/>
          <a:stretch/>
        </p:blipFill>
        <p:spPr>
          <a:xfrm rot="5400000">
            <a:off x="10002689" y="4618115"/>
            <a:ext cx="3429295" cy="2457001"/>
          </a:xfrm>
          <a:prstGeom prst="rect">
            <a:avLst/>
          </a:prstGeom>
        </p:spPr>
      </p:pic>
      <p:pic>
        <p:nvPicPr>
          <p:cNvPr id="7" name="Obrázek 6" descr="Obsah obrázku venku, osoba, oblečení, strom&#10;&#10;Popis byl vytvořen automaticky">
            <a:extLst>
              <a:ext uri="{FF2B5EF4-FFF2-40B4-BE49-F238E27FC236}">
                <a16:creationId xmlns:a16="http://schemas.microsoft.com/office/drawing/2014/main" id="{11B747BD-EFC6-8A5D-F612-65972259F4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13727" b="11622"/>
          <a:stretch/>
        </p:blipFill>
        <p:spPr>
          <a:xfrm>
            <a:off x="7628729" y="4131967"/>
            <a:ext cx="2860107" cy="342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83A0A4-B312-FEBA-0A1D-96FB9209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75" y="1065316"/>
            <a:ext cx="9250803" cy="719138"/>
          </a:xfrm>
        </p:spPr>
        <p:txBody>
          <a:bodyPr/>
          <a:lstStyle/>
          <a:p>
            <a:r>
              <a:rPr lang="en-GB" sz="3200" b="1" dirty="0"/>
              <a:t>Is seasonality in Czech really a disadvantage?</a:t>
            </a:r>
          </a:p>
        </p:txBody>
      </p:sp>
      <p:pic>
        <p:nvPicPr>
          <p:cNvPr id="6" name="Obrázek 5" descr="Obsah obrázku strom, vánoční stromeček, obraz, zima&#10;&#10;Popis byl vytvořen automaticky">
            <a:extLst>
              <a:ext uri="{FF2B5EF4-FFF2-40B4-BE49-F238E27FC236}">
                <a16:creationId xmlns:a16="http://schemas.microsoft.com/office/drawing/2014/main" id="{25788B4E-1976-0FAA-521B-CC867BA572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0" y="2628503"/>
            <a:ext cx="13033448" cy="4393436"/>
          </a:xfrm>
          <a:prstGeom prst="rect">
            <a:avLst/>
          </a:prstGeom>
        </p:spPr>
      </p:pic>
      <p:pic>
        <p:nvPicPr>
          <p:cNvPr id="28" name="Obrázek 27" descr="Obsah obrázku ryba, Ploutev, Rybí produkty&#10;&#10;Popis byl vytvořen automaticky">
            <a:extLst>
              <a:ext uri="{FF2B5EF4-FFF2-40B4-BE49-F238E27FC236}">
                <a16:creationId xmlns:a16="http://schemas.microsoft.com/office/drawing/2014/main" id="{2B235B75-833C-3ED0-230B-C64CD9D05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6" b="91018" l="1657" r="97870">
                        <a14:foregroundMark x1="2959" y1="44012" x2="2959" y2="44012"/>
                        <a14:foregroundMark x1="2130" y1="56587" x2="1893" y2="56587"/>
                        <a14:foregroundMark x1="37751" y1="7485" x2="37751" y2="7485"/>
                        <a14:foregroundMark x1="37278" y1="91018" x2="37278" y2="91018"/>
                        <a14:foregroundMark x1="97278" y1="20359" x2="97278" y2="20359"/>
                        <a14:foregroundMark x1="97870" y1="79341" x2="97870" y2="79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962" y="1965459"/>
            <a:ext cx="3855924" cy="1524117"/>
          </a:xfrm>
          <a:prstGeom prst="rect">
            <a:avLst/>
          </a:prstGeom>
        </p:spPr>
      </p:pic>
      <p:grpSp>
        <p:nvGrpSpPr>
          <p:cNvPr id="33" name="Skupina 32">
            <a:extLst>
              <a:ext uri="{FF2B5EF4-FFF2-40B4-BE49-F238E27FC236}">
                <a16:creationId xmlns:a16="http://schemas.microsoft.com/office/drawing/2014/main" id="{903F2928-A920-F618-20AB-71AABF7732E6}"/>
              </a:ext>
            </a:extLst>
          </p:cNvPr>
          <p:cNvGrpSpPr/>
          <p:nvPr/>
        </p:nvGrpSpPr>
        <p:grpSpPr>
          <a:xfrm>
            <a:off x="1152722" y="2762683"/>
            <a:ext cx="6942845" cy="2058509"/>
            <a:chOff x="1152722" y="2762683"/>
            <a:chExt cx="6942845" cy="2058509"/>
          </a:xfrm>
        </p:grpSpPr>
        <p:pic>
          <p:nvPicPr>
            <p:cNvPr id="10" name="Obrázek 9" descr="Obsah obrázku ryba, Ploutev, Rybí produkty&#10;&#10;Popis byl vytvořen automaticky">
              <a:extLst>
                <a:ext uri="{FF2B5EF4-FFF2-40B4-BE49-F238E27FC236}">
                  <a16:creationId xmlns:a16="http://schemas.microsoft.com/office/drawing/2014/main" id="{4872F242-B860-D79D-BBEA-8CFDD67CA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86" b="91018" l="1657" r="97870">
                          <a14:foregroundMark x1="2959" y1="44012" x2="2959" y2="44012"/>
                          <a14:foregroundMark x1="2130" y1="56587" x2="1893" y2="56587"/>
                          <a14:foregroundMark x1="37751" y1="7485" x2="37751" y2="7485"/>
                          <a14:foregroundMark x1="37278" y1="91018" x2="37278" y2="91018"/>
                          <a14:foregroundMark x1="97278" y1="20359" x2="97278" y2="20359"/>
                          <a14:foregroundMark x1="97870" y1="79341" x2="97870" y2="793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4123" y="2790147"/>
              <a:ext cx="2343230" cy="926200"/>
            </a:xfrm>
            <a:prstGeom prst="rect">
              <a:avLst/>
            </a:prstGeom>
          </p:spPr>
        </p:pic>
        <p:pic>
          <p:nvPicPr>
            <p:cNvPr id="18" name="Obrázek 17" descr="Obsah obrázku ryba, Ploutev, Rybí produkty&#10;&#10;Popis byl vytvořen automaticky">
              <a:extLst>
                <a:ext uri="{FF2B5EF4-FFF2-40B4-BE49-F238E27FC236}">
                  <a16:creationId xmlns:a16="http://schemas.microsoft.com/office/drawing/2014/main" id="{2860E88A-64A0-D840-F766-91E40DCF5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86" b="91018" l="1657" r="97870">
                          <a14:foregroundMark x1="2959" y1="44012" x2="2959" y2="44012"/>
                          <a14:foregroundMark x1="2130" y1="56587" x2="1893" y2="56587"/>
                          <a14:foregroundMark x1="37751" y1="7485" x2="37751" y2="7485"/>
                          <a14:foregroundMark x1="37278" y1="91018" x2="37278" y2="91018"/>
                          <a14:foregroundMark x1="97278" y1="20359" x2="97278" y2="20359"/>
                          <a14:foregroundMark x1="97870" y1="79341" x2="97870" y2="793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337" y="2762683"/>
              <a:ext cx="2343230" cy="926200"/>
            </a:xfrm>
            <a:prstGeom prst="rect">
              <a:avLst/>
            </a:prstGeom>
          </p:spPr>
        </p:pic>
        <p:pic>
          <p:nvPicPr>
            <p:cNvPr id="25" name="Obrázek 24" descr="Obsah obrázku ryba, chrupavčití, Ploutev&#10;&#10;Popis byl vytvořen automaticky">
              <a:extLst>
                <a:ext uri="{FF2B5EF4-FFF2-40B4-BE49-F238E27FC236}">
                  <a16:creationId xmlns:a16="http://schemas.microsoft.com/office/drawing/2014/main" id="{4E9F1727-A3C2-263E-C946-AB43CE7B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734" y="3043842"/>
              <a:ext cx="3000375" cy="1524000"/>
            </a:xfrm>
            <a:prstGeom prst="rect">
              <a:avLst/>
            </a:prstGeom>
          </p:spPr>
        </p:pic>
        <p:pic>
          <p:nvPicPr>
            <p:cNvPr id="26" name="Obrázek 25" descr="Obsah obrázku ryba, chrupavčití, Ploutev&#10;&#10;Popis byl vytvořen automaticky">
              <a:extLst>
                <a:ext uri="{FF2B5EF4-FFF2-40B4-BE49-F238E27FC236}">
                  <a16:creationId xmlns:a16="http://schemas.microsoft.com/office/drawing/2014/main" id="{FE9DF325-19BE-604E-9504-9A251DCBF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934" y="3094444"/>
              <a:ext cx="3000375" cy="1524000"/>
            </a:xfrm>
            <a:prstGeom prst="rect">
              <a:avLst/>
            </a:prstGeom>
          </p:spPr>
        </p:pic>
        <p:pic>
          <p:nvPicPr>
            <p:cNvPr id="27" name="Obrázek 26" descr="Obsah obrázku ryba, Ploutev, Rybí produkty&#10;&#10;Popis byl vytvořen automaticky">
              <a:extLst>
                <a:ext uri="{FF2B5EF4-FFF2-40B4-BE49-F238E27FC236}">
                  <a16:creationId xmlns:a16="http://schemas.microsoft.com/office/drawing/2014/main" id="{6DC81AFE-01DB-2701-6CB2-5CAF6756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969" b="94410" l="2885" r="95833">
                          <a14:foregroundMark x1="2885" y1="56522" x2="2885" y2="56522"/>
                          <a14:foregroundMark x1="39423" y1="95031" x2="39423" y2="95031"/>
                          <a14:foregroundMark x1="41987" y1="91925" x2="41987" y2="91925"/>
                          <a14:foregroundMark x1="41667" y1="95031" x2="40705" y2="95652"/>
                          <a14:foregroundMark x1="38141" y1="94410" x2="37500" y2="92547"/>
                          <a14:foregroundMark x1="34936" y1="84472" x2="34936" y2="84472"/>
                          <a14:foregroundMark x1="66987" y1="76398" x2="66987" y2="76398"/>
                          <a14:foregroundMark x1="69551" y1="79503" x2="69551" y2="79503"/>
                          <a14:foregroundMark x1="70192" y1="76398" x2="70192" y2="76398"/>
                          <a14:foregroundMark x1="68910" y1="73292" x2="68910" y2="73292"/>
                          <a14:foregroundMark x1="71795" y1="60870" x2="71795" y2="60870"/>
                          <a14:foregroundMark x1="70833" y1="64596" x2="70833" y2="64596"/>
                          <a14:foregroundMark x1="64744" y1="77640" x2="64744" y2="77640"/>
                          <a14:foregroundMark x1="94551" y1="67702" x2="95192" y2="67702"/>
                          <a14:foregroundMark x1="95513" y1="68323" x2="95513" y2="68323"/>
                          <a14:foregroundMark x1="38462" y1="6832" x2="38462" y2="6832"/>
                          <a14:foregroundMark x1="33654" y1="5590" x2="33654" y2="5590"/>
                          <a14:foregroundMark x1="95833" y1="62733" x2="95833" y2="627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22" y="3758643"/>
              <a:ext cx="1944217" cy="1003266"/>
            </a:xfrm>
            <a:prstGeom prst="rect">
              <a:avLst/>
            </a:prstGeom>
          </p:spPr>
        </p:pic>
        <p:pic>
          <p:nvPicPr>
            <p:cNvPr id="30" name="Obrázek 29" descr="Obsah obrázku ryba, Ploutev, Rybí produkty&#10;&#10;Popis byl vytvořen automaticky">
              <a:extLst>
                <a:ext uri="{FF2B5EF4-FFF2-40B4-BE49-F238E27FC236}">
                  <a16:creationId xmlns:a16="http://schemas.microsoft.com/office/drawing/2014/main" id="{33CF5585-E463-D7C8-4074-C52C7E17D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969" b="94410" l="2885" r="95833">
                          <a14:foregroundMark x1="2885" y1="56522" x2="2885" y2="56522"/>
                          <a14:foregroundMark x1="39423" y1="95031" x2="39423" y2="95031"/>
                          <a14:foregroundMark x1="41987" y1="91925" x2="41987" y2="91925"/>
                          <a14:foregroundMark x1="41667" y1="95031" x2="40705" y2="95652"/>
                          <a14:foregroundMark x1="38141" y1="94410" x2="37500" y2="92547"/>
                          <a14:foregroundMark x1="34936" y1="84472" x2="34936" y2="84472"/>
                          <a14:foregroundMark x1="66987" y1="76398" x2="66987" y2="76398"/>
                          <a14:foregroundMark x1="69551" y1="79503" x2="69551" y2="79503"/>
                          <a14:foregroundMark x1="70192" y1="76398" x2="70192" y2="76398"/>
                          <a14:foregroundMark x1="68910" y1="73292" x2="68910" y2="73292"/>
                          <a14:foregroundMark x1="71795" y1="60870" x2="71795" y2="60870"/>
                          <a14:foregroundMark x1="70833" y1="64596" x2="70833" y2="64596"/>
                          <a14:foregroundMark x1="64744" y1="77640" x2="64744" y2="77640"/>
                          <a14:foregroundMark x1="94551" y1="67702" x2="95192" y2="67702"/>
                          <a14:foregroundMark x1="95513" y1="68323" x2="95513" y2="68323"/>
                          <a14:foregroundMark x1="38462" y1="6832" x2="38462" y2="6832"/>
                          <a14:foregroundMark x1="33654" y1="5590" x2="33654" y2="5590"/>
                          <a14:foregroundMark x1="95833" y1="62733" x2="95833" y2="627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922" y="3852052"/>
              <a:ext cx="1878086" cy="969140"/>
            </a:xfrm>
            <a:prstGeom prst="rect">
              <a:avLst/>
            </a:prstGeom>
          </p:spPr>
        </p:pic>
        <p:pic>
          <p:nvPicPr>
            <p:cNvPr id="31" name="Obrázek 30" descr="Obsah obrázku ryba, Ploutev, Rybí produkty&#10;&#10;Popis byl vytvořen automaticky">
              <a:extLst>
                <a:ext uri="{FF2B5EF4-FFF2-40B4-BE49-F238E27FC236}">
                  <a16:creationId xmlns:a16="http://schemas.microsoft.com/office/drawing/2014/main" id="{62E11221-02CD-14D5-06E3-0CEBE8530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969" b="94410" l="2885" r="95833">
                          <a14:foregroundMark x1="2885" y1="56522" x2="2885" y2="56522"/>
                          <a14:foregroundMark x1="39423" y1="95031" x2="39423" y2="95031"/>
                          <a14:foregroundMark x1="41987" y1="91925" x2="41987" y2="91925"/>
                          <a14:foregroundMark x1="41667" y1="95031" x2="40705" y2="95652"/>
                          <a14:foregroundMark x1="38141" y1="94410" x2="37500" y2="92547"/>
                          <a14:foregroundMark x1="34936" y1="84472" x2="34936" y2="84472"/>
                          <a14:foregroundMark x1="66987" y1="76398" x2="66987" y2="76398"/>
                          <a14:foregroundMark x1="69551" y1="79503" x2="69551" y2="79503"/>
                          <a14:foregroundMark x1="70192" y1="76398" x2="70192" y2="76398"/>
                          <a14:foregroundMark x1="68910" y1="73292" x2="68910" y2="73292"/>
                          <a14:foregroundMark x1="71795" y1="60870" x2="71795" y2="60870"/>
                          <a14:foregroundMark x1="70833" y1="64596" x2="70833" y2="64596"/>
                          <a14:foregroundMark x1="64744" y1="77640" x2="64744" y2="77640"/>
                          <a14:foregroundMark x1="94551" y1="67702" x2="95192" y2="67702"/>
                          <a14:foregroundMark x1="95513" y1="68323" x2="95513" y2="68323"/>
                          <a14:foregroundMark x1="38462" y1="6832" x2="38462" y2="6832"/>
                          <a14:foregroundMark x1="33654" y1="5590" x2="33654" y2="5590"/>
                          <a14:foregroundMark x1="95833" y1="62733" x2="95833" y2="627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423" y="3850475"/>
              <a:ext cx="1878086" cy="969140"/>
            </a:xfrm>
            <a:prstGeom prst="rect">
              <a:avLst/>
            </a:prstGeom>
          </p:spPr>
        </p:pic>
        <p:pic>
          <p:nvPicPr>
            <p:cNvPr id="32" name="Obrázek 31" descr="Obsah obrázku ryba, Ploutev, Rybí produkty&#10;&#10;Popis byl vytvořen automaticky">
              <a:extLst>
                <a:ext uri="{FF2B5EF4-FFF2-40B4-BE49-F238E27FC236}">
                  <a16:creationId xmlns:a16="http://schemas.microsoft.com/office/drawing/2014/main" id="{D5A45D01-1DE0-E4AB-391D-84E6FA366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86" b="91018" l="1657" r="97870">
                          <a14:foregroundMark x1="2959" y1="44012" x2="2959" y2="44012"/>
                          <a14:foregroundMark x1="2130" y1="56587" x2="1893" y2="56587"/>
                          <a14:foregroundMark x1="37751" y1="7485" x2="37751" y2="7485"/>
                          <a14:foregroundMark x1="37278" y1="91018" x2="37278" y2="91018"/>
                          <a14:foregroundMark x1="97278" y1="20359" x2="97278" y2="20359"/>
                          <a14:foregroundMark x1="97870" y1="79341" x2="97870" y2="793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084" y="2771896"/>
              <a:ext cx="2343230" cy="926200"/>
            </a:xfrm>
            <a:prstGeom prst="rect">
              <a:avLst/>
            </a:prstGeom>
          </p:spPr>
        </p:pic>
      </p:grp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7FFE2CF3-CD0A-0799-1127-78BF4A86F6E3}"/>
              </a:ext>
            </a:extLst>
          </p:cNvPr>
          <p:cNvSpPr txBox="1"/>
          <p:nvPr/>
        </p:nvSpPr>
        <p:spPr>
          <a:xfrm>
            <a:off x="2833043" y="7006258"/>
            <a:ext cx="765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Rainbow</a:t>
            </a:r>
            <a:r>
              <a:rPr lang="cs-CZ" b="1" dirty="0"/>
              <a:t> </a:t>
            </a:r>
            <a:r>
              <a:rPr lang="cs-CZ" b="1" dirty="0" err="1"/>
              <a:t>trout</a:t>
            </a:r>
            <a:r>
              <a:rPr lang="cs-CZ" b="1" dirty="0"/>
              <a:t>, </a:t>
            </a:r>
            <a:r>
              <a:rPr lang="cs-CZ" b="1" dirty="0" err="1"/>
              <a:t>Brook</a:t>
            </a:r>
            <a:r>
              <a:rPr lang="cs-CZ" b="1" dirty="0"/>
              <a:t> </a:t>
            </a:r>
            <a:r>
              <a:rPr lang="cs-CZ" b="1" dirty="0" err="1"/>
              <a:t>trout</a:t>
            </a:r>
            <a:r>
              <a:rPr lang="cs-CZ" b="1" dirty="0"/>
              <a:t> and </a:t>
            </a:r>
            <a:r>
              <a:rPr lang="cs-CZ" b="1" dirty="0" err="1"/>
              <a:t>sturgeon</a:t>
            </a:r>
            <a:r>
              <a:rPr lang="cs-CZ" b="1" dirty="0"/>
              <a:t> </a:t>
            </a:r>
            <a:r>
              <a:rPr lang="cs-CZ" b="1" dirty="0" err="1"/>
              <a:t>clean</a:t>
            </a:r>
            <a:r>
              <a:rPr lang="cs-CZ" b="1" dirty="0"/>
              <a:t>-up </a:t>
            </a:r>
            <a:r>
              <a:rPr lang="cs-CZ" b="1" dirty="0" err="1"/>
              <a:t>crew</a:t>
            </a:r>
            <a:r>
              <a:rPr lang="cs-CZ" b="1" dirty="0"/>
              <a:t> </a:t>
            </a:r>
            <a:r>
              <a:rPr lang="cs-CZ" b="1" dirty="0" err="1"/>
              <a:t>production</a:t>
            </a:r>
            <a:endParaRPr lang="cs-CZ" b="1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65D897BD-B868-0356-D879-69548F23948B}"/>
              </a:ext>
            </a:extLst>
          </p:cNvPr>
          <p:cNvSpPr txBox="1"/>
          <p:nvPr/>
        </p:nvSpPr>
        <p:spPr>
          <a:xfrm>
            <a:off x="91888" y="1879744"/>
            <a:ext cx="857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Pikeperch</a:t>
            </a:r>
            <a:r>
              <a:rPr lang="cs-CZ" b="1" dirty="0"/>
              <a:t> </a:t>
            </a:r>
            <a:r>
              <a:rPr lang="cs-CZ" dirty="0"/>
              <a:t>(Kučera et al.,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review</a:t>
            </a:r>
            <a:r>
              <a:rPr lang="cs-CZ" dirty="0"/>
              <a:t>, Nagy et al., 2022) </a:t>
            </a:r>
            <a:r>
              <a:rPr lang="cs-CZ" b="1" dirty="0"/>
              <a:t>and </a:t>
            </a:r>
            <a:r>
              <a:rPr lang="cs-CZ" b="1" dirty="0" err="1"/>
              <a:t>perch</a:t>
            </a:r>
            <a:r>
              <a:rPr lang="cs-CZ" dirty="0"/>
              <a:t> </a:t>
            </a:r>
            <a:r>
              <a:rPr lang="cs-CZ" b="1" dirty="0" err="1"/>
              <a:t>production</a:t>
            </a:r>
            <a:r>
              <a:rPr lang="cs-CZ" b="1" dirty="0"/>
              <a:t> </a:t>
            </a:r>
            <a:r>
              <a:rPr lang="cs-CZ" b="1" dirty="0" err="1"/>
              <a:t>together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sturgeon</a:t>
            </a:r>
            <a:r>
              <a:rPr lang="cs-CZ" b="1" dirty="0"/>
              <a:t> </a:t>
            </a:r>
            <a:r>
              <a:rPr lang="cs-CZ" b="1" dirty="0" err="1"/>
              <a:t>clean</a:t>
            </a:r>
            <a:r>
              <a:rPr lang="cs-CZ" b="1" dirty="0"/>
              <a:t>-up </a:t>
            </a:r>
            <a:r>
              <a:rPr lang="cs-CZ" b="1" dirty="0" err="1"/>
              <a:t>crew</a:t>
            </a:r>
            <a:endParaRPr lang="cs-CZ" b="1" dirty="0"/>
          </a:p>
        </p:txBody>
      </p: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E8996A0B-A885-3466-C921-D0BBFE42C2F9}"/>
              </a:ext>
            </a:extLst>
          </p:cNvPr>
          <p:cNvGrpSpPr/>
          <p:nvPr/>
        </p:nvGrpSpPr>
        <p:grpSpPr>
          <a:xfrm>
            <a:off x="384771" y="5462493"/>
            <a:ext cx="4229245" cy="1955393"/>
            <a:chOff x="384771" y="5462493"/>
            <a:chExt cx="4229245" cy="1955393"/>
          </a:xfrm>
        </p:grpSpPr>
        <p:pic>
          <p:nvPicPr>
            <p:cNvPr id="19" name="Obrázek 18" descr="Obsah obrázku ryba, pstruh, Rybí produkty, Ploutev&#10;&#10;Popis byl vytvořen automaticky">
              <a:extLst>
                <a:ext uri="{FF2B5EF4-FFF2-40B4-BE49-F238E27FC236}">
                  <a16:creationId xmlns:a16="http://schemas.microsoft.com/office/drawing/2014/main" id="{DFE28AC9-0138-3D51-715E-58C7E54D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10" b="96575" l="870" r="98551">
                          <a14:foregroundMark x1="5217" y1="41781" x2="4638" y2="41781"/>
                          <a14:foregroundMark x1="1159" y1="47260" x2="1159" y2="47260"/>
                          <a14:foregroundMark x1="98551" y1="29452" x2="98551" y2="29452"/>
                          <a14:foregroundMark x1="47536" y1="97260" x2="47536" y2="97260"/>
                          <a14:foregroundMark x1="52464" y1="4110" x2="52464" y2="41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71" y="5622158"/>
              <a:ext cx="1944217" cy="822770"/>
            </a:xfrm>
            <a:prstGeom prst="rect">
              <a:avLst/>
            </a:prstGeom>
          </p:spPr>
        </p:pic>
        <p:pic>
          <p:nvPicPr>
            <p:cNvPr id="24" name="Obrázek 23" descr="Obsah obrázku ryba, chrupavčití, Ploutev&#10;&#10;Popis byl vytvořen automaticky">
              <a:extLst>
                <a:ext uri="{FF2B5EF4-FFF2-40B4-BE49-F238E27FC236}">
                  <a16:creationId xmlns:a16="http://schemas.microsoft.com/office/drawing/2014/main" id="{2E0A282B-DED2-FA3C-6E5B-DAAA6534D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436" y="5893886"/>
              <a:ext cx="3000375" cy="1524000"/>
            </a:xfrm>
            <a:prstGeom prst="rect">
              <a:avLst/>
            </a:prstGeom>
          </p:spPr>
        </p:pic>
        <p:pic>
          <p:nvPicPr>
            <p:cNvPr id="37" name="Obrázek 36" descr="Obsah obrázku ryba, pstruh, Rybí produkty, Ploutev&#10;&#10;Popis byl vytvořen automaticky">
              <a:extLst>
                <a:ext uri="{FF2B5EF4-FFF2-40B4-BE49-F238E27FC236}">
                  <a16:creationId xmlns:a16="http://schemas.microsoft.com/office/drawing/2014/main" id="{DC09AA37-E79E-9AD2-1463-29A3A191A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4127" r="95556">
                          <a14:foregroundMark x1="6984" y1="43125" x2="6349" y2="43125"/>
                          <a14:foregroundMark x1="4127" y1="55625" x2="4127" y2="55625"/>
                          <a14:foregroundMark x1="95556" y1="56875" x2="95556" y2="56875"/>
                          <a14:foregroundMark x1="25714" y1="70625" x2="25714" y2="70625"/>
                          <a14:foregroundMark x1="23492" y1="71250" x2="23492" y2="71250"/>
                          <a14:foregroundMark x1="20635" y1="68125" x2="20635" y2="68125"/>
                          <a14:foregroundMark x1="27937" y1="70625" x2="27937" y2="70625"/>
                          <a14:foregroundMark x1="36508" y1="71875" x2="46667" y2="71250"/>
                          <a14:foregroundMark x1="59048" y1="73750" x2="69841" y2="71250"/>
                          <a14:foregroundMark x1="70794" y1="72500" x2="76825" y2="73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21" y="5462493"/>
              <a:ext cx="2304695" cy="1170639"/>
            </a:xfrm>
            <a:prstGeom prst="rect">
              <a:avLst/>
            </a:prstGeom>
          </p:spPr>
        </p:pic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964E83FB-D73F-8423-8E91-394954F7B2C2}"/>
              </a:ext>
            </a:extLst>
          </p:cNvPr>
          <p:cNvGrpSpPr/>
          <p:nvPr/>
        </p:nvGrpSpPr>
        <p:grpSpPr>
          <a:xfrm>
            <a:off x="7274614" y="5570660"/>
            <a:ext cx="6082349" cy="1851532"/>
            <a:chOff x="7274614" y="5570660"/>
            <a:chExt cx="6082349" cy="1851532"/>
          </a:xfrm>
        </p:grpSpPr>
        <p:pic>
          <p:nvPicPr>
            <p:cNvPr id="12" name="Obrázek 11" descr="Obsah obrázku ryba, chrupavčití, Ploutev&#10;&#10;Popis byl vytvořen automaticky">
              <a:extLst>
                <a:ext uri="{FF2B5EF4-FFF2-40B4-BE49-F238E27FC236}">
                  <a16:creationId xmlns:a16="http://schemas.microsoft.com/office/drawing/2014/main" id="{E2BBA661-ED1F-429B-7308-1EBE54CF8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3606" y="5898192"/>
              <a:ext cx="3000375" cy="1524000"/>
            </a:xfrm>
            <a:prstGeom prst="rect">
              <a:avLst/>
            </a:prstGeom>
          </p:spPr>
        </p:pic>
        <p:pic>
          <p:nvPicPr>
            <p:cNvPr id="23" name="Obrázek 22" descr="Obsah obrázku ryba, pstruh, Rybí produkty, Ploutev&#10;&#10;Popis byl vytvořen automaticky">
              <a:extLst>
                <a:ext uri="{FF2B5EF4-FFF2-40B4-BE49-F238E27FC236}">
                  <a16:creationId xmlns:a16="http://schemas.microsoft.com/office/drawing/2014/main" id="{BAB855AA-410F-0831-9D06-B3E9A75CE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10" b="96575" l="870" r="98551">
                          <a14:foregroundMark x1="5217" y1="41781" x2="4638" y2="41781"/>
                          <a14:foregroundMark x1="1159" y1="47260" x2="1159" y2="47260"/>
                          <a14:foregroundMark x1="98551" y1="29452" x2="98551" y2="29452"/>
                          <a14:foregroundMark x1="47536" y1="97260" x2="47536" y2="97260"/>
                          <a14:foregroundMark x1="52464" y1="4110" x2="52464" y2="41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614" y="5721086"/>
              <a:ext cx="1944217" cy="822770"/>
            </a:xfrm>
            <a:prstGeom prst="rect">
              <a:avLst/>
            </a:prstGeom>
          </p:spPr>
        </p:pic>
        <p:pic>
          <p:nvPicPr>
            <p:cNvPr id="29" name="Obrázek 28" descr="Obsah obrázku ryba, pstruh, Rybí produkty, Ploutev&#10;&#10;Popis byl vytvořen automaticky">
              <a:extLst>
                <a:ext uri="{FF2B5EF4-FFF2-40B4-BE49-F238E27FC236}">
                  <a16:creationId xmlns:a16="http://schemas.microsoft.com/office/drawing/2014/main" id="{48798DAF-619A-6562-015D-81566EC70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10" b="96575" l="870" r="98551">
                          <a14:foregroundMark x1="5217" y1="41781" x2="4638" y2="41781"/>
                          <a14:foregroundMark x1="1159" y1="47260" x2="1159" y2="47260"/>
                          <a14:foregroundMark x1="98551" y1="29452" x2="98551" y2="29452"/>
                          <a14:foregroundMark x1="47536" y1="97260" x2="47536" y2="97260"/>
                          <a14:foregroundMark x1="52464" y1="4110" x2="52464" y2="41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2746" y="5783478"/>
              <a:ext cx="1944217" cy="822770"/>
            </a:xfrm>
            <a:prstGeom prst="rect">
              <a:avLst/>
            </a:prstGeom>
          </p:spPr>
        </p:pic>
        <p:pic>
          <p:nvPicPr>
            <p:cNvPr id="38" name="Obrázek 37" descr="Obsah obrázku ryba, pstruh, Rybí produkty, Ploutev&#10;&#10;Popis byl vytvořen automaticky">
              <a:extLst>
                <a:ext uri="{FF2B5EF4-FFF2-40B4-BE49-F238E27FC236}">
                  <a16:creationId xmlns:a16="http://schemas.microsoft.com/office/drawing/2014/main" id="{B75851DE-61B1-CE6E-B473-C6CD0D826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4127" r="95556">
                          <a14:foregroundMark x1="6984" y1="43125" x2="6349" y2="43125"/>
                          <a14:foregroundMark x1="4127" y1="55625" x2="4127" y2="55625"/>
                          <a14:foregroundMark x1="95556" y1="56875" x2="95556" y2="56875"/>
                          <a14:foregroundMark x1="25714" y1="70625" x2="25714" y2="70625"/>
                          <a14:foregroundMark x1="23492" y1="71250" x2="23492" y2="71250"/>
                          <a14:foregroundMark x1="20635" y1="68125" x2="20635" y2="68125"/>
                          <a14:foregroundMark x1="27937" y1="70625" x2="27937" y2="70625"/>
                          <a14:foregroundMark x1="36508" y1="71875" x2="46667" y2="71250"/>
                          <a14:foregroundMark x1="59048" y1="73750" x2="69841" y2="71250"/>
                          <a14:foregroundMark x1="70794" y1="72500" x2="76825" y2="73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337" y="5570660"/>
              <a:ext cx="2304695" cy="1170639"/>
            </a:xfrm>
            <a:prstGeom prst="rect">
              <a:avLst/>
            </a:prstGeom>
          </p:spPr>
        </p:pic>
      </p:grp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D4D8A9BB-954C-1F71-38AF-36AB705C1F06}"/>
              </a:ext>
            </a:extLst>
          </p:cNvPr>
          <p:cNvSpPr txBox="1"/>
          <p:nvPr/>
        </p:nvSpPr>
        <p:spPr>
          <a:xfrm>
            <a:off x="9504010" y="1702216"/>
            <a:ext cx="374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Controlled</a:t>
            </a:r>
            <a:r>
              <a:rPr lang="cs-CZ" b="1" dirty="0"/>
              <a:t> broodstock </a:t>
            </a:r>
            <a:r>
              <a:rPr lang="cs-CZ" b="1" dirty="0" err="1"/>
              <a:t>wintering</a:t>
            </a:r>
            <a:endParaRPr lang="cs-CZ" b="1" dirty="0"/>
          </a:p>
        </p:txBody>
      </p:sp>
      <p:pic>
        <p:nvPicPr>
          <p:cNvPr id="16" name="Obrázek 15" descr="Obsah obrázku ryba, Ploutev, Rybí produkty&#10;&#10;Popis byl vytvořen automaticky">
            <a:extLst>
              <a:ext uri="{FF2B5EF4-FFF2-40B4-BE49-F238E27FC236}">
                <a16:creationId xmlns:a16="http://schemas.microsoft.com/office/drawing/2014/main" id="{C620E281-2587-6050-23C3-A67A01432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69" b="94410" l="2885" r="95833">
                        <a14:foregroundMark x1="2885" y1="56522" x2="2885" y2="56522"/>
                        <a14:foregroundMark x1="39423" y1="95031" x2="39423" y2="95031"/>
                        <a14:foregroundMark x1="41987" y1="91925" x2="41987" y2="91925"/>
                        <a14:foregroundMark x1="41667" y1="95031" x2="40705" y2="95652"/>
                        <a14:foregroundMark x1="38141" y1="94410" x2="37500" y2="92547"/>
                        <a14:foregroundMark x1="34936" y1="84472" x2="34936" y2="84472"/>
                        <a14:foregroundMark x1="66987" y1="76398" x2="66987" y2="76398"/>
                        <a14:foregroundMark x1="69551" y1="79503" x2="69551" y2="79503"/>
                        <a14:foregroundMark x1="70192" y1="76398" x2="70192" y2="76398"/>
                        <a14:foregroundMark x1="68910" y1="73292" x2="68910" y2="73292"/>
                        <a14:foregroundMark x1="71795" y1="60870" x2="71795" y2="60870"/>
                        <a14:foregroundMark x1="70833" y1="64596" x2="70833" y2="64596"/>
                        <a14:foregroundMark x1="64744" y1="77640" x2="64744" y2="77640"/>
                        <a14:foregroundMark x1="94551" y1="67702" x2="95192" y2="67702"/>
                        <a14:foregroundMark x1="95513" y1="68323" x2="95513" y2="68323"/>
                        <a14:foregroundMark x1="38462" y1="6832" x2="38462" y2="6832"/>
                        <a14:foregroundMark x1="33654" y1="5590" x2="33654" y2="5590"/>
                        <a14:foregroundMark x1="95833" y1="62733" x2="95833" y2="62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385" y="2996741"/>
            <a:ext cx="3740440" cy="1930163"/>
          </a:xfrm>
          <a:prstGeom prst="rect">
            <a:avLst/>
          </a:prstGeom>
        </p:spPr>
      </p:pic>
      <p:pic>
        <p:nvPicPr>
          <p:cNvPr id="43" name="Obrázek 42" descr="Obsah obrázku ryba, Rybí produkty, Ploutev, plody moře&#10;&#10;Popis byl vytvořen automaticky">
            <a:extLst>
              <a:ext uri="{FF2B5EF4-FFF2-40B4-BE49-F238E27FC236}">
                <a16:creationId xmlns:a16="http://schemas.microsoft.com/office/drawing/2014/main" id="{A5E24622-7E65-9C27-62A5-F968338DA4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89" b="89273" l="3860" r="97018">
                        <a14:foregroundMark x1="3860" y1="46713" x2="3860" y2="46713"/>
                        <a14:foregroundMark x1="95263" y1="73702" x2="95263" y2="73702"/>
                        <a14:foregroundMark x1="97018" y1="39446" x2="97018" y2="39446"/>
                        <a14:foregroundMark x1="95965" y1="42215" x2="95965" y2="42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303" y="3982411"/>
            <a:ext cx="3973192" cy="20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4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9DFFF-96D0-122F-64BD-C2F3DCA02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21" y="1088161"/>
            <a:ext cx="8523130" cy="936104"/>
          </a:xfrm>
        </p:spPr>
        <p:txBody>
          <a:bodyPr/>
          <a:lstStyle/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weeks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rearing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rearing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080376AF-18E0-7E7D-3283-3A6264C9F4CE}"/>
              </a:ext>
            </a:extLst>
          </p:cNvPr>
          <p:cNvGraphicFramePr>
            <a:graphicFrameLocks noGrp="1"/>
          </p:cNvGraphicFramePr>
          <p:nvPr/>
        </p:nvGraphicFramePr>
        <p:xfrm>
          <a:off x="1536900" y="1739221"/>
          <a:ext cx="10675293" cy="4632960"/>
        </p:xfrm>
        <a:graphic>
          <a:graphicData uri="http://schemas.openxmlformats.org/drawingml/2006/table">
            <a:tbl>
              <a:tblPr firstRow="1" firstCol="1" bandRow="1"/>
              <a:tblGrid>
                <a:gridCol w="1586469">
                  <a:extLst>
                    <a:ext uri="{9D8B030D-6E8A-4147-A177-3AD203B41FA5}">
                      <a16:colId xmlns:a16="http://schemas.microsoft.com/office/drawing/2014/main" val="903512169"/>
                    </a:ext>
                  </a:extLst>
                </a:gridCol>
                <a:gridCol w="1369631">
                  <a:extLst>
                    <a:ext uri="{9D8B030D-6E8A-4147-A177-3AD203B41FA5}">
                      <a16:colId xmlns:a16="http://schemas.microsoft.com/office/drawing/2014/main" val="1659462632"/>
                    </a:ext>
                  </a:extLst>
                </a:gridCol>
                <a:gridCol w="1520979">
                  <a:extLst>
                    <a:ext uri="{9D8B030D-6E8A-4147-A177-3AD203B41FA5}">
                      <a16:colId xmlns:a16="http://schemas.microsoft.com/office/drawing/2014/main" val="1126457068"/>
                    </a:ext>
                  </a:extLst>
                </a:gridCol>
                <a:gridCol w="1369631">
                  <a:extLst>
                    <a:ext uri="{9D8B030D-6E8A-4147-A177-3AD203B41FA5}">
                      <a16:colId xmlns:a16="http://schemas.microsoft.com/office/drawing/2014/main" val="1833454248"/>
                    </a:ext>
                  </a:extLst>
                </a:gridCol>
                <a:gridCol w="1369631">
                  <a:extLst>
                    <a:ext uri="{9D8B030D-6E8A-4147-A177-3AD203B41FA5}">
                      <a16:colId xmlns:a16="http://schemas.microsoft.com/office/drawing/2014/main" val="3154889108"/>
                    </a:ext>
                  </a:extLst>
                </a:gridCol>
                <a:gridCol w="1520979">
                  <a:extLst>
                    <a:ext uri="{9D8B030D-6E8A-4147-A177-3AD203B41FA5}">
                      <a16:colId xmlns:a16="http://schemas.microsoft.com/office/drawing/2014/main" val="21305355"/>
                    </a:ext>
                  </a:extLst>
                </a:gridCol>
                <a:gridCol w="1819378">
                  <a:extLst>
                    <a:ext uri="{9D8B030D-6E8A-4147-A177-3AD203B41FA5}">
                      <a16:colId xmlns:a16="http://schemas.microsoft.com/office/drawing/2014/main" val="2982270519"/>
                    </a:ext>
                  </a:extLst>
                </a:gridCol>
                <a:gridCol w="118595">
                  <a:extLst>
                    <a:ext uri="{9D8B030D-6E8A-4147-A177-3AD203B41FA5}">
                      <a16:colId xmlns:a16="http://schemas.microsoft.com/office/drawing/2014/main" val="3384934122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cs-CZ" sz="1800" b="1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Initial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RAS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IPRs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POND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F-statistics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P-value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93047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FTL (mm)</a:t>
                      </a:r>
                      <a:endParaRPr lang="cs-CZ" sz="2000" b="1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197 ± 11.6</a:t>
                      </a:r>
                      <a:r>
                        <a:rPr lang="en-GB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lang="cs-CZ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± 32.6ᵃ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249 ± 23.2ᵇ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208 ± 15.8ᶜ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F(3,784)=37.2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P&lt;0.005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301533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FBW (g)</a:t>
                      </a:r>
                      <a:endParaRPr lang="cs-CZ" sz="2000" b="1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51.6 ± 10.3</a:t>
                      </a:r>
                      <a:r>
                        <a:rPr lang="en-GB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190 ± 67.7ᵃ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121 ± 36.4ᵇ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62.5 ± 19.3ᶜ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F(3,784)=312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P&lt;0.005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643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WG (%)</a:t>
                      </a:r>
                      <a:endParaRPr lang="cs-CZ" sz="2000" b="1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268 ± 21.2ᵃ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132 ± 1.25ᵇ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28.3 ± 18.6ᶜ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F(2,6)=109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P&lt;0.005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19657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SR (%)</a:t>
                      </a:r>
                      <a:endParaRPr lang="cs-CZ" sz="2000" b="1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83.9 ± 3.65ᵃ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88.9 ± 0.81ᵃ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5.91 ± 4.11ᵇ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F(2,6)=421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P&lt;0.005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5809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CF</a:t>
                      </a:r>
                      <a:endParaRPr lang="cs-CZ" sz="2000" b="1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 ± 0.10</a:t>
                      </a:r>
                      <a:r>
                        <a:rPr lang="en-GB" sz="1800" b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1.3</a:t>
                      </a:r>
                      <a:r>
                        <a:rPr lang="cs-CZ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± 0.10ᵃ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</a:t>
                      </a:r>
                      <a:r>
                        <a:rPr lang="cs-CZ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± 0.11ᵇ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</a:t>
                      </a:r>
                      <a:r>
                        <a:rPr lang="cs-CZ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± 0.17ᶜ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F(3,784)=67.5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P&lt;0.005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95330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SGR (%.d</a:t>
                      </a:r>
                      <a:r>
                        <a:rPr lang="en-GB" sz="1800" b="1" baseline="300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cs-CZ" sz="2000" b="1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0.7</a:t>
                      </a:r>
                      <a:r>
                        <a:rPr lang="cs-CZ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± 0.01ᵃ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</a:t>
                      </a:r>
                      <a:r>
                        <a:rPr lang="cs-CZ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± 0.02ᵇ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</a:t>
                      </a:r>
                      <a:r>
                        <a:rPr lang="cs-CZ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± 0.08ᶜ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F(2,6)=57.0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P&lt;0.005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15696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FCR (g.g</a:t>
                      </a:r>
                      <a:r>
                        <a:rPr lang="en-GB" sz="1800" b="1" baseline="300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cs-CZ" sz="2000" b="1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cs-CZ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00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± 0.03ᵃ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1.6</a:t>
                      </a:r>
                      <a:r>
                        <a:rPr lang="cs-CZ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± 0.10ᵇ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F(1,4)=70.9</a:t>
                      </a:r>
                      <a:endParaRPr lang="cs-CZ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P&lt;0.005</a:t>
                      </a:r>
                      <a:endParaRPr lang="cs-CZ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923435"/>
                  </a:ext>
                </a:extLst>
              </a:tr>
            </a:tbl>
          </a:graphicData>
        </a:graphic>
      </p:graphicFrame>
      <p:sp>
        <p:nvSpPr>
          <p:cNvPr id="18" name="Ovál 17">
            <a:extLst>
              <a:ext uri="{FF2B5EF4-FFF2-40B4-BE49-F238E27FC236}">
                <a16:creationId xmlns:a16="http://schemas.microsoft.com/office/drawing/2014/main" id="{58145C3F-63A5-5AF9-CC35-7F022C33828D}"/>
              </a:ext>
            </a:extLst>
          </p:cNvPr>
          <p:cNvSpPr/>
          <p:nvPr/>
        </p:nvSpPr>
        <p:spPr>
          <a:xfrm>
            <a:off x="4273203" y="5863528"/>
            <a:ext cx="1656184" cy="43204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0A13B4A3-33C8-2D5D-B272-FDB0C37CFACC}"/>
              </a:ext>
            </a:extLst>
          </p:cNvPr>
          <p:cNvSpPr/>
          <p:nvPr/>
        </p:nvSpPr>
        <p:spPr>
          <a:xfrm>
            <a:off x="4273203" y="2389951"/>
            <a:ext cx="1656184" cy="43204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E2360F6D-AC17-A49F-FF33-EEBACB36CD23}"/>
              </a:ext>
            </a:extLst>
          </p:cNvPr>
          <p:cNvSpPr/>
          <p:nvPr/>
        </p:nvSpPr>
        <p:spPr>
          <a:xfrm>
            <a:off x="4227582" y="3008555"/>
            <a:ext cx="1656184" cy="43204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E352C49A-58C8-D9D4-FD57-98E40423F065}"/>
              </a:ext>
            </a:extLst>
          </p:cNvPr>
          <p:cNvSpPr/>
          <p:nvPr/>
        </p:nvSpPr>
        <p:spPr>
          <a:xfrm>
            <a:off x="4244128" y="4776700"/>
            <a:ext cx="1656184" cy="43204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13517426-817E-7E4B-1B1F-E831B06F9CDD}"/>
              </a:ext>
            </a:extLst>
          </p:cNvPr>
          <p:cNvSpPr/>
          <p:nvPr/>
        </p:nvSpPr>
        <p:spPr>
          <a:xfrm>
            <a:off x="5850947" y="4149669"/>
            <a:ext cx="1518650" cy="43204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BB4A821A-BB97-F360-FAED-F69D2F738395}"/>
              </a:ext>
            </a:extLst>
          </p:cNvPr>
          <p:cNvSpPr/>
          <p:nvPr/>
        </p:nvSpPr>
        <p:spPr>
          <a:xfrm>
            <a:off x="4273203" y="5286970"/>
            <a:ext cx="1656184" cy="43204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E7B48505-A5C6-BC52-33E1-52BAA4CDEE62}"/>
              </a:ext>
            </a:extLst>
          </p:cNvPr>
          <p:cNvSpPr/>
          <p:nvPr/>
        </p:nvSpPr>
        <p:spPr>
          <a:xfrm>
            <a:off x="4273203" y="4135094"/>
            <a:ext cx="1656184" cy="43204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A437ED69-3768-EC06-D0F8-9945803A76C1}"/>
              </a:ext>
            </a:extLst>
          </p:cNvPr>
          <p:cNvSpPr/>
          <p:nvPr/>
        </p:nvSpPr>
        <p:spPr>
          <a:xfrm>
            <a:off x="5880543" y="4799710"/>
            <a:ext cx="1403709" cy="37362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82BC769D-07CC-49E0-35EC-AE0E7B46F063}"/>
              </a:ext>
            </a:extLst>
          </p:cNvPr>
          <p:cNvSpPr/>
          <p:nvPr/>
        </p:nvSpPr>
        <p:spPr>
          <a:xfrm>
            <a:off x="5936382" y="5398450"/>
            <a:ext cx="1403709" cy="37362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AF118193-B289-6AE4-7195-A7C33AEA6D74}"/>
              </a:ext>
            </a:extLst>
          </p:cNvPr>
          <p:cNvSpPr/>
          <p:nvPr/>
        </p:nvSpPr>
        <p:spPr>
          <a:xfrm>
            <a:off x="5945009" y="5908720"/>
            <a:ext cx="1403709" cy="37362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16FA0DFC-7F44-66E5-DE86-723A392C45E7}"/>
              </a:ext>
            </a:extLst>
          </p:cNvPr>
          <p:cNvSpPr/>
          <p:nvPr/>
        </p:nvSpPr>
        <p:spPr>
          <a:xfrm>
            <a:off x="5908418" y="3522625"/>
            <a:ext cx="1403709" cy="37362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ABEE34EC-D531-6CF1-B88C-0909F47B195B}"/>
              </a:ext>
            </a:extLst>
          </p:cNvPr>
          <p:cNvSpPr/>
          <p:nvPr/>
        </p:nvSpPr>
        <p:spPr>
          <a:xfrm>
            <a:off x="5891479" y="2953349"/>
            <a:ext cx="1403709" cy="37362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0133F058-3639-BCC1-4364-7C0DCFFB5629}"/>
              </a:ext>
            </a:extLst>
          </p:cNvPr>
          <p:cNvSpPr/>
          <p:nvPr/>
        </p:nvSpPr>
        <p:spPr>
          <a:xfrm>
            <a:off x="5880543" y="2385671"/>
            <a:ext cx="1403709" cy="37362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20413BDB-E712-D8FC-792B-F58BC142F641}"/>
              </a:ext>
            </a:extLst>
          </p:cNvPr>
          <p:cNvSpPr/>
          <p:nvPr/>
        </p:nvSpPr>
        <p:spPr>
          <a:xfrm>
            <a:off x="4235295" y="3567953"/>
            <a:ext cx="1656184" cy="43204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8742B67D-46D1-1D9F-3DFB-E2472A471D4E}"/>
              </a:ext>
            </a:extLst>
          </p:cNvPr>
          <p:cNvSpPr/>
          <p:nvPr/>
        </p:nvSpPr>
        <p:spPr>
          <a:xfrm>
            <a:off x="7295188" y="4164304"/>
            <a:ext cx="1403709" cy="3736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 descr="Obsah obrázku ryba, Rybí produkty, Ploutev, pstruh&#10;&#10;Popis byl vytvořen automaticky">
            <a:extLst>
              <a:ext uri="{FF2B5EF4-FFF2-40B4-BE49-F238E27FC236}">
                <a16:creationId xmlns:a16="http://schemas.microsoft.com/office/drawing/2014/main" id="{B8CA264C-489D-A562-228C-28D779F08D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19525" r="717" b="17621"/>
          <a:stretch/>
        </p:blipFill>
        <p:spPr>
          <a:xfrm>
            <a:off x="6656959" y="4035319"/>
            <a:ext cx="6736514" cy="34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7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03890-C2BA-BD9F-34FC-3DC396C99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27" y="1116335"/>
            <a:ext cx="6773114" cy="936104"/>
          </a:xfrm>
        </p:spPr>
        <p:txBody>
          <a:bodyPr/>
          <a:lstStyle/>
          <a:p>
            <a:r>
              <a:rPr lang="cs-CZ" b="1" dirty="0" err="1"/>
              <a:t>Survival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pikeperch</a:t>
            </a:r>
            <a:r>
              <a:rPr lang="cs-CZ" b="1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90E801-5FD7-B619-4B37-5816D7F36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23" y="1804884"/>
            <a:ext cx="9889827" cy="5778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3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</TotalTime>
  <Words>479</Words>
  <Application>Microsoft Office PowerPoint</Application>
  <PresentationFormat>Vlastní</PresentationFormat>
  <Paragraphs>110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Clara Sans</vt:lpstr>
      <vt:lpstr>Times New Roman</vt:lpstr>
      <vt:lpstr>Motiv sady Office</vt:lpstr>
      <vt:lpstr>Diversification of inland aquaculture: Sustainable way to upscale fish production using In-Pond Raceway technology in existing pond infrastructure</vt:lpstr>
      <vt:lpstr>Prezentace aplikace PowerPoint</vt:lpstr>
      <vt:lpstr>Prezentace aplikace PowerPoint</vt:lpstr>
      <vt:lpstr>Prezentace aplikace PowerPoint</vt:lpstr>
      <vt:lpstr>IPRs – In-Pond Raceway system</vt:lpstr>
      <vt:lpstr>What is positive and negative about the In-Pond? </vt:lpstr>
      <vt:lpstr>Is seasonality in Czech really a disadvantage?</vt:lpstr>
      <vt:lpstr>Production data after 24 weeks of rearing rearing</vt:lpstr>
      <vt:lpstr>Survival of pikeperch </vt:lpstr>
      <vt:lpstr>Survival of pikeperch </vt:lpstr>
      <vt:lpstr>Prezentace aplikace PowerPoint</vt:lpstr>
      <vt:lpstr>Take home message</vt:lpstr>
      <vt:lpstr>Prezentace aplikace PowerPoint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Lenovo User</dc:creator>
  <cp:lastModifiedBy>Zasedací místnost</cp:lastModifiedBy>
  <cp:revision>43</cp:revision>
  <dcterms:created xsi:type="dcterms:W3CDTF">2012-11-22T17:32:02Z</dcterms:created>
  <dcterms:modified xsi:type="dcterms:W3CDTF">2024-10-23T06:46:39Z</dcterms:modified>
</cp:coreProperties>
</file>